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6" d="100"/>
          <a:sy n="116" d="100"/>
        </p:scale>
        <p:origin x="2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ru-RU"/>
              <a:t>Образец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10/4/2020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10/4/2020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10/4/2020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10/4/2020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ru-RU"/>
              <a:t>Образец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E5059C3-6A89-4494-99FF-5A4D6FFD50EB}" type="datetimeFigureOut">
              <a:rPr lang="en-US" dirty="0"/>
              <a:t>10/4/2020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10/4/2020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609285" y="2851331"/>
            <a:ext cx="3893623"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66635" y="2851331"/>
            <a:ext cx="3899798"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10/4/2020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10/4/2020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10/4/2020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7D525BB-DA17-4BA0-B3C8-3AC3ABC827E6}" type="datetimeFigureOut">
              <a:rPr lang="en-US" dirty="0"/>
              <a:t>10/4/2020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16C4C9A-3960-41CF-A4E9-2A8FB932454B}" type="datetimeFigureOut">
              <a:rPr lang="en-US" dirty="0"/>
              <a:t>10/4/2020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10/4/2020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1156F6-C635-4E79-B6AC-8B9EC47A17BA}"/>
              </a:ext>
            </a:extLst>
          </p:cNvPr>
          <p:cNvSpPr>
            <a:spLocks noGrp="1"/>
          </p:cNvSpPr>
          <p:nvPr>
            <p:ph type="ctrTitle"/>
          </p:nvPr>
        </p:nvSpPr>
        <p:spPr>
          <a:xfrm>
            <a:off x="1566407" y="2294721"/>
            <a:ext cx="7009460" cy="1426490"/>
          </a:xfrm>
        </p:spPr>
        <p:txBody>
          <a:bodyPr>
            <a:normAutofit/>
          </a:bodyPr>
          <a:lstStyle/>
          <a:p>
            <a:pPr lvl="0" algn="l">
              <a:lnSpc>
                <a:spcPct val="115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1. Понятие и функции современной биржи</a:t>
            </a:r>
            <a:br>
              <a:rPr lang="ru-RU" sz="2000" dirty="0">
                <a:latin typeface="Times New Roman" panose="02020603050405020304" pitchFamily="18" charset="0"/>
                <a:ea typeface="Calibri" panose="020F0502020204030204" pitchFamily="34" charset="0"/>
                <a:cs typeface="Times New Roman" panose="02020603050405020304" pitchFamily="18" charset="0"/>
              </a:rPr>
            </a:br>
            <a:r>
              <a:rPr lang="ru-RU" sz="2000" dirty="0">
                <a:latin typeface="Times New Roman" panose="02020603050405020304" pitchFamily="18" charset="0"/>
                <a:ea typeface="Calibri" panose="020F0502020204030204" pitchFamily="34" charset="0"/>
                <a:cs typeface="Times New Roman" panose="02020603050405020304" pitchFamily="18" charset="0"/>
              </a:rPr>
              <a:t>2. Виды бирж</a:t>
            </a:r>
            <a:br>
              <a:rPr lang="ru-RU" sz="2000" dirty="0">
                <a:latin typeface="Times New Roman" panose="02020603050405020304" pitchFamily="18" charset="0"/>
                <a:ea typeface="Calibri" panose="020F0502020204030204" pitchFamily="34" charset="0"/>
                <a:cs typeface="Times New Roman" panose="02020603050405020304" pitchFamily="18" charset="0"/>
              </a:rPr>
            </a:br>
            <a:r>
              <a:rPr lang="ru-RU" sz="2000" dirty="0">
                <a:latin typeface="Times New Roman" panose="02020603050405020304" pitchFamily="18" charset="0"/>
                <a:ea typeface="Calibri" panose="020F0502020204030204" pitchFamily="34" charset="0"/>
                <a:cs typeface="Times New Roman" panose="02020603050405020304" pitchFamily="18" charset="0"/>
              </a:rPr>
              <a:t>3. Организация биржевой инфраструктуры</a:t>
            </a:r>
            <a:endParaRPr lang="ru-RU" sz="2000" dirty="0"/>
          </a:p>
        </p:txBody>
      </p:sp>
      <p:sp>
        <p:nvSpPr>
          <p:cNvPr id="3" name="Подзаголовок 2">
            <a:extLst>
              <a:ext uri="{FF2B5EF4-FFF2-40B4-BE49-F238E27FC236}">
                <a16:creationId xmlns:a16="http://schemas.microsoft.com/office/drawing/2014/main" id="{57149E59-BD8F-42C7-9CA6-30874BC24D82}"/>
              </a:ext>
            </a:extLst>
          </p:cNvPr>
          <p:cNvSpPr>
            <a:spLocks noGrp="1"/>
          </p:cNvSpPr>
          <p:nvPr>
            <p:ph type="subTitle" idx="1"/>
          </p:nvPr>
        </p:nvSpPr>
        <p:spPr>
          <a:xfrm>
            <a:off x="1065475" y="988625"/>
            <a:ext cx="7223425" cy="1160213"/>
          </a:xfrm>
        </p:spPr>
        <p:txBody>
          <a:bodyPr/>
          <a:lstStyle/>
          <a:p>
            <a:pPr indent="450215" algn="ctr">
              <a:lnSpc>
                <a:spcPct val="150000"/>
              </a:lnSpc>
              <a:spcAft>
                <a:spcPts val="0"/>
              </a:spcAft>
            </a:pPr>
            <a:r>
              <a:rPr lang="ru-RU" sz="2000" b="1" dirty="0">
                <a:latin typeface="Times New Roman" panose="02020603050405020304" pitchFamily="18" charset="0"/>
                <a:ea typeface="Calibri" panose="020F0502020204030204" pitchFamily="34" charset="0"/>
                <a:cs typeface="Times New Roman" panose="02020603050405020304" pitchFamily="18" charset="0"/>
              </a:rPr>
              <a:t>Тема 5 «Биржа как организатор торговли»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444079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5705805-B03E-4159-A867-D1348A2B6D80}"/>
              </a:ext>
            </a:extLst>
          </p:cNvPr>
          <p:cNvSpPr/>
          <p:nvPr/>
        </p:nvSpPr>
        <p:spPr>
          <a:xfrm>
            <a:off x="535724" y="-81871"/>
            <a:ext cx="3887731" cy="422167"/>
          </a:xfrm>
          <a:prstGeom prst="rect">
            <a:avLst/>
          </a:prstGeom>
        </p:spPr>
        <p:txBody>
          <a:bodyPr wrap="none">
            <a:spAutoFit/>
          </a:bodyPr>
          <a:lstStyle/>
          <a:p>
            <a:pPr indent="450215" algn="just" fontAlgn="base">
              <a:lnSpc>
                <a:spcPct val="150000"/>
              </a:lnSpc>
              <a:spcAft>
                <a:spcPts val="0"/>
              </a:spcAft>
            </a:pPr>
            <a:r>
              <a:rPr lang="ru-RU" sz="1600" b="1" dirty="0">
                <a:latin typeface="Times New Roman" panose="02020603050405020304" pitchFamily="18" charset="0"/>
                <a:ea typeface="Times New Roman" panose="02020603050405020304" pitchFamily="18" charset="0"/>
                <a:cs typeface="Times New Roman" panose="02020603050405020304" pitchFamily="18" charset="0"/>
              </a:rPr>
              <a:t>Организованные валютные биржи</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3B0A8668-E6A7-468A-9DB5-33DC2152690F}"/>
              </a:ext>
            </a:extLst>
          </p:cNvPr>
          <p:cNvSpPr/>
          <p:nvPr/>
        </p:nvSpPr>
        <p:spPr>
          <a:xfrm>
            <a:off x="535724" y="361867"/>
            <a:ext cx="9333206" cy="380938"/>
          </a:xfrm>
          <a:prstGeom prst="rect">
            <a:avLst/>
          </a:prstGeom>
        </p:spPr>
        <p:txBody>
          <a:bodyPr wrap="square">
            <a:spAutoFit/>
          </a:bodyPr>
          <a:lstStyle/>
          <a:p>
            <a:pPr indent="450215" algn="just" fontAlgn="base">
              <a:lnSpc>
                <a:spcPct val="150000"/>
              </a:lnSpc>
              <a:spcAft>
                <a:spcPts val="0"/>
              </a:spcAft>
            </a:pPr>
            <a:r>
              <a:rPr lang="ru-RU" sz="1400" dirty="0">
                <a:latin typeface="Times New Roman" panose="02020603050405020304" pitchFamily="18" charset="0"/>
                <a:ea typeface="Times New Roman" panose="02020603050405020304" pitchFamily="18" charset="0"/>
                <a:cs typeface="Times New Roman" panose="02020603050405020304" pitchFamily="18" charset="0"/>
              </a:rPr>
              <a:t>Наиболее известные и крупные биржи организованного валютного рынка, это:</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510C5277-3572-428C-ACDA-EDC023F3D992}"/>
              </a:ext>
            </a:extLst>
          </p:cNvPr>
          <p:cNvSpPr/>
          <p:nvPr/>
        </p:nvSpPr>
        <p:spPr>
          <a:xfrm>
            <a:off x="535724" y="655884"/>
            <a:ext cx="6096000" cy="1027269"/>
          </a:xfrm>
          <a:prstGeom prst="rect">
            <a:avLst/>
          </a:prstGeom>
        </p:spPr>
        <p:txBody>
          <a:bodyPr>
            <a:spAutoFit/>
          </a:bodyPr>
          <a:lstStyle/>
          <a:p>
            <a:pPr indent="450215" algn="just" fontAlgn="base">
              <a:lnSpc>
                <a:spcPct val="150000"/>
              </a:lnSpc>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Currenex</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ea typeface="Times New Roman" panose="02020603050405020304" pitchFamily="18" charset="0"/>
                <a:cs typeface="Times New Roman" panose="02020603050405020304" pitchFamily="18" charset="0"/>
              </a:rPr>
              <a:t>Карринэкс</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 F</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Х </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Alliance —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FXall</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ea typeface="Times New Roman" panose="02020603050405020304" pitchFamily="18" charset="0"/>
                <a:cs typeface="Times New Roman" panose="02020603050405020304" pitchFamily="18" charset="0"/>
              </a:rPr>
              <a:t>Форексолл</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ru-RU" sz="1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ea typeface="Times New Roman" panose="02020603050405020304" pitchFamily="18" charset="0"/>
                <a:cs typeface="Times New Roman" panose="02020603050405020304" pitchFamily="18" charset="0"/>
              </a:rPr>
              <a:t>Atriax</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ea typeface="Times New Roman" panose="02020603050405020304" pitchFamily="18" charset="0"/>
                <a:cs typeface="Times New Roman" panose="02020603050405020304" pitchFamily="18" charset="0"/>
              </a:rPr>
              <a:t>Атриакс</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скругленные противолежащие углы 4">
            <a:extLst>
              <a:ext uri="{FF2B5EF4-FFF2-40B4-BE49-F238E27FC236}">
                <a16:creationId xmlns:a16="http://schemas.microsoft.com/office/drawing/2014/main" id="{77E601C4-F768-49E0-A895-1229C2E32DBB}"/>
              </a:ext>
            </a:extLst>
          </p:cNvPr>
          <p:cNvSpPr/>
          <p:nvPr/>
        </p:nvSpPr>
        <p:spPr>
          <a:xfrm>
            <a:off x="140040" y="1922879"/>
            <a:ext cx="11829535" cy="1488415"/>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b="1" dirty="0" err="1">
                <a:solidFill>
                  <a:schemeClr val="tx2">
                    <a:lumMod val="10000"/>
                  </a:schemeClr>
                </a:solidFill>
                <a:latin typeface="Times New Roman" panose="02020603050405020304" pitchFamily="18" charset="0"/>
                <a:cs typeface="Times New Roman" panose="02020603050405020304" pitchFamily="18" charset="0"/>
              </a:rPr>
              <a:t>Currenex</a:t>
            </a:r>
            <a:r>
              <a:rPr lang="ru-RU" sz="1600" dirty="0">
                <a:solidFill>
                  <a:schemeClr val="tx2">
                    <a:lumMod val="10000"/>
                  </a:schemeClr>
                </a:solidFill>
                <a:latin typeface="Times New Roman" panose="02020603050405020304" pitchFamily="18" charset="0"/>
                <a:cs typeface="Times New Roman" panose="02020603050405020304" pitchFamily="18" charset="0"/>
              </a:rPr>
              <a:t> – это первая открытая и независимая биржа, которая позволяет торговать резидентам со всего мира. Создана эта биржа в 1999 году, ее офисы размещаются в Калифорнии, Сингапуре, Чикаго, Нью-Йорке и Лондоне. Для того чтобы принять участие в торгах, необходимо получить членство этой биржи. Участниками валютных торгов на </a:t>
            </a:r>
            <a:r>
              <a:rPr lang="ru-RU" sz="1600" dirty="0" err="1">
                <a:solidFill>
                  <a:schemeClr val="tx2">
                    <a:lumMod val="10000"/>
                  </a:schemeClr>
                </a:solidFill>
                <a:latin typeface="Times New Roman" panose="02020603050405020304" pitchFamily="18" charset="0"/>
                <a:cs typeface="Times New Roman" panose="02020603050405020304" pitchFamily="18" charset="0"/>
              </a:rPr>
              <a:t>Currenex</a:t>
            </a:r>
            <a:r>
              <a:rPr lang="ru-RU" sz="1600" dirty="0">
                <a:solidFill>
                  <a:schemeClr val="tx2">
                    <a:lumMod val="10000"/>
                  </a:schemeClr>
                </a:solidFill>
                <a:latin typeface="Times New Roman" panose="02020603050405020304" pitchFamily="18" charset="0"/>
                <a:cs typeface="Times New Roman" panose="02020603050405020304" pitchFamily="18" charset="0"/>
              </a:rPr>
              <a:t> являются казначейские департаменты компаний, банки, международные организации, государственные ведомства и т.д. Среди членов биржи </a:t>
            </a:r>
            <a:r>
              <a:rPr lang="ru-RU" sz="1600" dirty="0" err="1">
                <a:solidFill>
                  <a:schemeClr val="tx2">
                    <a:lumMod val="10000"/>
                  </a:schemeClr>
                </a:solidFill>
                <a:latin typeface="Times New Roman" panose="02020603050405020304" pitchFamily="18" charset="0"/>
                <a:cs typeface="Times New Roman" panose="02020603050405020304" pitchFamily="18" charset="0"/>
              </a:rPr>
              <a:t>Currenex</a:t>
            </a:r>
            <a:r>
              <a:rPr lang="ru-RU" sz="1600" dirty="0">
                <a:solidFill>
                  <a:schemeClr val="tx2">
                    <a:lumMod val="10000"/>
                  </a:schemeClr>
                </a:solidFill>
                <a:latin typeface="Times New Roman" panose="02020603050405020304" pitchFamily="18" charset="0"/>
                <a:cs typeface="Times New Roman" panose="02020603050405020304" pitchFamily="18" charset="0"/>
              </a:rPr>
              <a:t>, такие известные корпорации, как </a:t>
            </a:r>
            <a:r>
              <a:rPr lang="ru-RU" sz="1600" dirty="0" err="1">
                <a:solidFill>
                  <a:schemeClr val="tx2">
                    <a:lumMod val="10000"/>
                  </a:schemeClr>
                </a:solidFill>
                <a:latin typeface="Times New Roman" panose="02020603050405020304" pitchFamily="18" charset="0"/>
                <a:cs typeface="Times New Roman" panose="02020603050405020304" pitchFamily="18" charset="0"/>
              </a:rPr>
              <a:t>Compaq</a:t>
            </a:r>
            <a:r>
              <a:rPr lang="ru-RU" sz="1600" dirty="0">
                <a:solidFill>
                  <a:schemeClr val="tx2">
                    <a:lumMod val="10000"/>
                  </a:schemeClr>
                </a:solidFill>
                <a:latin typeface="Times New Roman" panose="02020603050405020304" pitchFamily="18" charset="0"/>
                <a:cs typeface="Times New Roman" panose="02020603050405020304" pitchFamily="18" charset="0"/>
              </a:rPr>
              <a:t>, </a:t>
            </a:r>
            <a:r>
              <a:rPr lang="ru-RU" sz="1600" dirty="0" err="1">
                <a:solidFill>
                  <a:schemeClr val="tx2">
                    <a:lumMod val="10000"/>
                  </a:schemeClr>
                </a:solidFill>
                <a:latin typeface="Times New Roman" panose="02020603050405020304" pitchFamily="18" charset="0"/>
                <a:cs typeface="Times New Roman" panose="02020603050405020304" pitchFamily="18" charset="0"/>
              </a:rPr>
              <a:t>Autodesk</a:t>
            </a:r>
            <a:r>
              <a:rPr lang="ru-RU" sz="1600" dirty="0">
                <a:solidFill>
                  <a:schemeClr val="tx2">
                    <a:lumMod val="10000"/>
                  </a:schemeClr>
                </a:solidFill>
                <a:latin typeface="Times New Roman" panose="02020603050405020304" pitchFamily="18" charset="0"/>
                <a:cs typeface="Times New Roman" panose="02020603050405020304" pitchFamily="18" charset="0"/>
              </a:rPr>
              <a:t>, </a:t>
            </a:r>
            <a:r>
              <a:rPr lang="ru-RU" sz="1600" dirty="0" err="1">
                <a:solidFill>
                  <a:schemeClr val="tx2">
                    <a:lumMod val="10000"/>
                  </a:schemeClr>
                </a:solidFill>
                <a:latin typeface="Times New Roman" panose="02020603050405020304" pitchFamily="18" charset="0"/>
                <a:cs typeface="Times New Roman" panose="02020603050405020304" pitchFamily="18" charset="0"/>
              </a:rPr>
              <a:t>Intel</a:t>
            </a:r>
            <a:r>
              <a:rPr lang="ru-RU" sz="1600" dirty="0">
                <a:solidFill>
                  <a:schemeClr val="tx2">
                    <a:lumMod val="10000"/>
                  </a:schemeClr>
                </a:solidFill>
                <a:latin typeface="Times New Roman" panose="02020603050405020304" pitchFamily="18" charset="0"/>
                <a:cs typeface="Times New Roman" panose="02020603050405020304" pitchFamily="18" charset="0"/>
              </a:rPr>
              <a:t> </a:t>
            </a:r>
            <a:r>
              <a:rPr lang="ru-RU" sz="1600" dirty="0" err="1">
                <a:solidFill>
                  <a:schemeClr val="tx2">
                    <a:lumMod val="10000"/>
                  </a:schemeClr>
                </a:solidFill>
                <a:latin typeface="Times New Roman" panose="02020603050405020304" pitchFamily="18" charset="0"/>
                <a:cs typeface="Times New Roman" panose="02020603050405020304" pitchFamily="18" charset="0"/>
              </a:rPr>
              <a:t>Corporatio</a:t>
            </a:r>
            <a:r>
              <a:rPr lang="ru-RU" sz="1600" dirty="0">
                <a:solidFill>
                  <a:schemeClr val="tx2">
                    <a:lumMod val="10000"/>
                  </a:schemeClr>
                </a:solidFill>
                <a:latin typeface="Times New Roman" panose="02020603050405020304" pitchFamily="18" charset="0"/>
                <a:cs typeface="Times New Roman" panose="02020603050405020304" pitchFamily="18" charset="0"/>
              </a:rPr>
              <a:t>, </a:t>
            </a:r>
            <a:r>
              <a:rPr lang="ru-RU" sz="1600" dirty="0" err="1">
                <a:solidFill>
                  <a:schemeClr val="tx2">
                    <a:lumMod val="10000"/>
                  </a:schemeClr>
                </a:solidFill>
                <a:latin typeface="Times New Roman" panose="02020603050405020304" pitchFamily="18" charset="0"/>
                <a:cs typeface="Times New Roman" panose="02020603050405020304" pitchFamily="18" charset="0"/>
              </a:rPr>
              <a:t>Ericsson</a:t>
            </a:r>
            <a:r>
              <a:rPr lang="ru-RU" sz="1600" dirty="0">
                <a:solidFill>
                  <a:schemeClr val="tx2">
                    <a:lumMod val="10000"/>
                  </a:schemeClr>
                </a:solidFill>
                <a:latin typeface="Times New Roman" panose="02020603050405020304" pitchFamily="18" charset="0"/>
                <a:cs typeface="Times New Roman" panose="02020603050405020304" pitchFamily="18" charset="0"/>
              </a:rPr>
              <a:t> и еще около 40 ведущих банков мира.</a:t>
            </a:r>
          </a:p>
        </p:txBody>
      </p:sp>
      <p:sp>
        <p:nvSpPr>
          <p:cNvPr id="6" name="Прямоугольник: скругленные противолежащие углы 5">
            <a:extLst>
              <a:ext uri="{FF2B5EF4-FFF2-40B4-BE49-F238E27FC236}">
                <a16:creationId xmlns:a16="http://schemas.microsoft.com/office/drawing/2014/main" id="{DC732940-7788-44A2-B414-1F9CA471CECA}"/>
              </a:ext>
            </a:extLst>
          </p:cNvPr>
          <p:cNvSpPr/>
          <p:nvPr/>
        </p:nvSpPr>
        <p:spPr>
          <a:xfrm>
            <a:off x="140041" y="3651021"/>
            <a:ext cx="11829535" cy="101474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b="1" dirty="0">
                <a:solidFill>
                  <a:schemeClr val="tx2">
                    <a:lumMod val="10000"/>
                  </a:schemeClr>
                </a:solidFill>
                <a:latin typeface="Times New Roman" panose="02020603050405020304" pitchFamily="18" charset="0"/>
                <a:cs typeface="Times New Roman" panose="02020603050405020304" pitchFamily="18" charset="0"/>
              </a:rPr>
              <a:t>FХ </a:t>
            </a:r>
            <a:r>
              <a:rPr lang="ru-RU" sz="1600" b="1" dirty="0" err="1">
                <a:solidFill>
                  <a:schemeClr val="tx2">
                    <a:lumMod val="10000"/>
                  </a:schemeClr>
                </a:solidFill>
                <a:latin typeface="Times New Roman" panose="02020603050405020304" pitchFamily="18" charset="0"/>
                <a:cs typeface="Times New Roman" panose="02020603050405020304" pitchFamily="18" charset="0"/>
              </a:rPr>
              <a:t>Alliance</a:t>
            </a:r>
            <a:r>
              <a:rPr lang="ru-RU" sz="1600" b="1" dirty="0">
                <a:solidFill>
                  <a:schemeClr val="tx2">
                    <a:lumMod val="10000"/>
                  </a:schemeClr>
                </a:solidFill>
                <a:latin typeface="Times New Roman" panose="02020603050405020304" pitchFamily="18" charset="0"/>
                <a:cs typeface="Times New Roman" panose="02020603050405020304" pitchFamily="18" charset="0"/>
              </a:rPr>
              <a:t> - </a:t>
            </a:r>
            <a:r>
              <a:rPr lang="ru-RU" sz="1600" b="1" dirty="0" err="1">
                <a:solidFill>
                  <a:schemeClr val="tx2">
                    <a:lumMod val="10000"/>
                  </a:schemeClr>
                </a:solidFill>
                <a:latin typeface="Times New Roman" panose="02020603050405020304" pitchFamily="18" charset="0"/>
                <a:cs typeface="Times New Roman" panose="02020603050405020304" pitchFamily="18" charset="0"/>
              </a:rPr>
              <a:t>FXall</a:t>
            </a:r>
            <a:r>
              <a:rPr lang="ru-RU" sz="1600" b="1" dirty="0">
                <a:solidFill>
                  <a:schemeClr val="tx2">
                    <a:lumMod val="10000"/>
                  </a:schemeClr>
                </a:solidFill>
                <a:latin typeface="Times New Roman" panose="02020603050405020304" pitchFamily="18" charset="0"/>
                <a:cs typeface="Times New Roman" panose="02020603050405020304" pitchFamily="18" charset="0"/>
              </a:rPr>
              <a:t> - </a:t>
            </a:r>
            <a:r>
              <a:rPr lang="ru-RU" sz="1600" dirty="0">
                <a:solidFill>
                  <a:schemeClr val="tx2">
                    <a:lumMod val="10000"/>
                  </a:schemeClr>
                </a:solidFill>
                <a:latin typeface="Times New Roman" panose="02020603050405020304" pitchFamily="18" charset="0"/>
                <a:cs typeface="Times New Roman" panose="02020603050405020304" pitchFamily="18" charset="0"/>
              </a:rPr>
              <a:t>электронная валютная биржа, начала работу в 2001 году, с запуска автоматизированного торгового портала. Офисы биржи расположены в Гонконге, Токио, Лондоне и Нью-Йорке. Чтобы принять участие в торговых операциях, необходимо заключить торговое соглашение с маркет-</a:t>
            </a:r>
            <a:r>
              <a:rPr lang="ru-RU" sz="1600" dirty="0" err="1">
                <a:solidFill>
                  <a:schemeClr val="tx2">
                    <a:lumMod val="10000"/>
                  </a:schemeClr>
                </a:solidFill>
                <a:latin typeface="Times New Roman" panose="02020603050405020304" pitchFamily="18" charset="0"/>
                <a:cs typeface="Times New Roman" panose="02020603050405020304" pitchFamily="18" charset="0"/>
              </a:rPr>
              <a:t>мейкерами</a:t>
            </a:r>
            <a:r>
              <a:rPr lang="ru-RU" sz="1600" dirty="0">
                <a:solidFill>
                  <a:schemeClr val="tx2">
                    <a:lumMod val="10000"/>
                  </a:schemeClr>
                </a:solidFill>
                <a:latin typeface="Times New Roman" panose="02020603050405020304" pitchFamily="18" charset="0"/>
                <a:cs typeface="Times New Roman" panose="02020603050405020304" pitchFamily="18" charset="0"/>
              </a:rPr>
              <a:t> биржи.</a:t>
            </a:r>
          </a:p>
        </p:txBody>
      </p:sp>
      <p:sp>
        <p:nvSpPr>
          <p:cNvPr id="7" name="Прямоугольник: скругленные противолежащие углы 6">
            <a:extLst>
              <a:ext uri="{FF2B5EF4-FFF2-40B4-BE49-F238E27FC236}">
                <a16:creationId xmlns:a16="http://schemas.microsoft.com/office/drawing/2014/main" id="{B5E223E0-7834-434E-91CC-1310AE61CF60}"/>
              </a:ext>
            </a:extLst>
          </p:cNvPr>
          <p:cNvSpPr/>
          <p:nvPr/>
        </p:nvSpPr>
        <p:spPr>
          <a:xfrm>
            <a:off x="140042" y="4957785"/>
            <a:ext cx="11829535" cy="101474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b="1" dirty="0" err="1">
                <a:solidFill>
                  <a:schemeClr val="tx2">
                    <a:lumMod val="10000"/>
                  </a:schemeClr>
                </a:solidFill>
                <a:latin typeface="Times New Roman" panose="02020603050405020304" pitchFamily="18" charset="0"/>
                <a:cs typeface="Times New Roman" panose="02020603050405020304" pitchFamily="18" charset="0"/>
              </a:rPr>
              <a:t>Atriax</a:t>
            </a:r>
            <a:r>
              <a:rPr lang="ru-RU" sz="1600" b="1" dirty="0">
                <a:solidFill>
                  <a:schemeClr val="tx2">
                    <a:lumMod val="10000"/>
                  </a:schemeClr>
                </a:solidFill>
                <a:latin typeface="Times New Roman" panose="02020603050405020304" pitchFamily="18" charset="0"/>
                <a:cs typeface="Times New Roman" panose="02020603050405020304" pitchFamily="18" charset="0"/>
              </a:rPr>
              <a:t> – </a:t>
            </a:r>
            <a:r>
              <a:rPr lang="ru-RU" sz="1600" dirty="0">
                <a:solidFill>
                  <a:schemeClr val="tx2">
                    <a:lumMod val="10000"/>
                  </a:schemeClr>
                </a:solidFill>
                <a:latin typeface="Times New Roman" panose="02020603050405020304" pitchFamily="18" charset="0"/>
                <a:cs typeface="Times New Roman" panose="02020603050405020304" pitchFamily="18" charset="0"/>
              </a:rPr>
              <a:t>это одна из самых молодых электронных валютных бирж, создана в июне 2001 года, с офисом в Лондоне. Ее главной особенностью является то, что сделки проводятся только по 43 валютным парам с помощью автоматизированного торгового терминала - </a:t>
            </a:r>
            <a:r>
              <a:rPr lang="ru-RU" sz="1600" dirty="0" err="1">
                <a:solidFill>
                  <a:schemeClr val="tx2">
                    <a:lumMod val="10000"/>
                  </a:schemeClr>
                </a:solidFill>
                <a:latin typeface="Times New Roman" panose="02020603050405020304" pitchFamily="18" charset="0"/>
                <a:cs typeface="Times New Roman" panose="02020603050405020304" pitchFamily="18" charset="0"/>
              </a:rPr>
              <a:t>Straight</a:t>
            </a:r>
            <a:r>
              <a:rPr lang="ru-RU" sz="1600" dirty="0">
                <a:solidFill>
                  <a:schemeClr val="tx2">
                    <a:lumMod val="10000"/>
                  </a:schemeClr>
                </a:solidFill>
                <a:latin typeface="Times New Roman" panose="02020603050405020304" pitchFamily="18" charset="0"/>
                <a:cs typeface="Times New Roman" panose="02020603050405020304" pitchFamily="18" charset="0"/>
              </a:rPr>
              <a:t> </a:t>
            </a:r>
            <a:r>
              <a:rPr lang="ru-RU" sz="1600" dirty="0" err="1">
                <a:solidFill>
                  <a:schemeClr val="tx2">
                    <a:lumMod val="10000"/>
                  </a:schemeClr>
                </a:solidFill>
                <a:latin typeface="Times New Roman" panose="02020603050405020304" pitchFamily="18" charset="0"/>
                <a:cs typeface="Times New Roman" panose="02020603050405020304" pitchFamily="18" charset="0"/>
              </a:rPr>
              <a:t>Through</a:t>
            </a:r>
            <a:r>
              <a:rPr lang="ru-RU" sz="1600" dirty="0">
                <a:solidFill>
                  <a:schemeClr val="tx2">
                    <a:lumMod val="10000"/>
                  </a:schemeClr>
                </a:solidFill>
                <a:latin typeface="Times New Roman" panose="02020603050405020304" pitchFamily="18" charset="0"/>
                <a:cs typeface="Times New Roman" panose="02020603050405020304" pitchFamily="18" charset="0"/>
              </a:rPr>
              <a:t> </a:t>
            </a:r>
            <a:r>
              <a:rPr lang="ru-RU" sz="1600" dirty="0" err="1">
                <a:solidFill>
                  <a:schemeClr val="tx2">
                    <a:lumMod val="10000"/>
                  </a:schemeClr>
                </a:solidFill>
                <a:latin typeface="Times New Roman" panose="02020603050405020304" pitchFamily="18" charset="0"/>
                <a:cs typeface="Times New Roman" panose="02020603050405020304" pitchFamily="18" charset="0"/>
              </a:rPr>
              <a:t>Processing</a:t>
            </a:r>
            <a:r>
              <a:rPr lang="ru-RU" sz="1600" dirty="0">
                <a:solidFill>
                  <a:schemeClr val="tx2">
                    <a:lumMod val="10000"/>
                  </a:schemeClr>
                </a:solidFill>
                <a:latin typeface="Times New Roman" panose="02020603050405020304" pitchFamily="18" charset="0"/>
                <a:cs typeface="Times New Roman" panose="02020603050405020304" pitchFamily="18" charset="0"/>
              </a:rPr>
              <a:t>. Главными акционерами данной биржи являются </a:t>
            </a:r>
            <a:r>
              <a:rPr lang="ru-RU" sz="1600" dirty="0" err="1">
                <a:solidFill>
                  <a:schemeClr val="tx2">
                    <a:lumMod val="10000"/>
                  </a:schemeClr>
                </a:solidFill>
                <a:latin typeface="Times New Roman" panose="02020603050405020304" pitchFamily="18" charset="0"/>
                <a:cs typeface="Times New Roman" panose="02020603050405020304" pitchFamily="18" charset="0"/>
              </a:rPr>
              <a:t>Citibank</a:t>
            </a:r>
            <a:r>
              <a:rPr lang="ru-RU" sz="1600" dirty="0">
                <a:solidFill>
                  <a:schemeClr val="tx2">
                    <a:lumMod val="10000"/>
                  </a:schemeClr>
                </a:solidFill>
                <a:latin typeface="Times New Roman" panose="02020603050405020304" pitchFamily="18" charset="0"/>
                <a:cs typeface="Times New Roman" panose="02020603050405020304" pitchFamily="18" charset="0"/>
              </a:rPr>
              <a:t>, JP </a:t>
            </a:r>
            <a:r>
              <a:rPr lang="ru-RU" sz="1600" dirty="0" err="1">
                <a:solidFill>
                  <a:schemeClr val="tx2">
                    <a:lumMod val="10000"/>
                  </a:schemeClr>
                </a:solidFill>
                <a:latin typeface="Times New Roman" panose="02020603050405020304" pitchFamily="18" charset="0"/>
                <a:cs typeface="Times New Roman" panose="02020603050405020304" pitchFamily="18" charset="0"/>
              </a:rPr>
              <a:t>Morgan</a:t>
            </a:r>
            <a:r>
              <a:rPr lang="ru-RU" sz="1600" dirty="0">
                <a:solidFill>
                  <a:schemeClr val="tx2">
                    <a:lumMod val="10000"/>
                  </a:schemeClr>
                </a:solidFill>
                <a:latin typeface="Times New Roman" panose="02020603050405020304" pitchFamily="18" charset="0"/>
                <a:cs typeface="Times New Roman" panose="02020603050405020304" pitchFamily="18" charset="0"/>
              </a:rPr>
              <a:t>, </a:t>
            </a:r>
            <a:r>
              <a:rPr lang="ru-RU" sz="1600" dirty="0" err="1">
                <a:solidFill>
                  <a:schemeClr val="tx2">
                    <a:lumMod val="10000"/>
                  </a:schemeClr>
                </a:solidFill>
                <a:latin typeface="Times New Roman" panose="02020603050405020304" pitchFamily="18" charset="0"/>
                <a:cs typeface="Times New Roman" panose="02020603050405020304" pitchFamily="18" charset="0"/>
              </a:rPr>
              <a:t>Deutsche</a:t>
            </a:r>
            <a:r>
              <a:rPr lang="ru-RU" sz="1600" dirty="0">
                <a:solidFill>
                  <a:schemeClr val="tx2">
                    <a:lumMod val="10000"/>
                  </a:schemeClr>
                </a:solidFill>
                <a:latin typeface="Times New Roman" panose="02020603050405020304" pitchFamily="18" charset="0"/>
                <a:cs typeface="Times New Roman" panose="02020603050405020304" pitchFamily="18" charset="0"/>
              </a:rPr>
              <a:t> </a:t>
            </a:r>
            <a:r>
              <a:rPr lang="ru-RU" sz="1600" dirty="0" err="1">
                <a:solidFill>
                  <a:schemeClr val="tx2">
                    <a:lumMod val="10000"/>
                  </a:schemeClr>
                </a:solidFill>
                <a:latin typeface="Times New Roman" panose="02020603050405020304" pitchFamily="18" charset="0"/>
                <a:cs typeface="Times New Roman" panose="02020603050405020304" pitchFamily="18" charset="0"/>
              </a:rPr>
              <a:t>Bank</a:t>
            </a:r>
            <a:r>
              <a:rPr lang="ru-RU" sz="1600" dirty="0">
                <a:solidFill>
                  <a:schemeClr val="tx2">
                    <a:lumMod val="10000"/>
                  </a:schemeClr>
                </a:solidFill>
                <a:latin typeface="Times New Roman" panose="02020603050405020304" pitchFamily="18" charset="0"/>
                <a:cs typeface="Times New Roman" panose="02020603050405020304" pitchFamily="18" charset="0"/>
              </a:rPr>
              <a:t> и </a:t>
            </a:r>
            <a:r>
              <a:rPr lang="ru-RU" sz="1600" dirty="0" err="1">
                <a:solidFill>
                  <a:schemeClr val="tx2">
                    <a:lumMod val="10000"/>
                  </a:schemeClr>
                </a:solidFill>
                <a:latin typeface="Times New Roman" panose="02020603050405020304" pitchFamily="18" charset="0"/>
                <a:cs typeface="Times New Roman" panose="02020603050405020304" pitchFamily="18" charset="0"/>
              </a:rPr>
              <a:t>Reuters</a:t>
            </a:r>
            <a:r>
              <a:rPr lang="ru-RU" sz="1600" dirty="0">
                <a:solidFill>
                  <a:schemeClr val="tx2">
                    <a:lumMod val="1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96335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EF82D92-AD45-4D41-9C79-166297BDC915}"/>
              </a:ext>
            </a:extLst>
          </p:cNvPr>
          <p:cNvSpPr/>
          <p:nvPr/>
        </p:nvSpPr>
        <p:spPr>
          <a:xfrm>
            <a:off x="0" y="99914"/>
            <a:ext cx="593124" cy="6124754"/>
          </a:xfrm>
          <a:prstGeom prst="rect">
            <a:avLst/>
          </a:prstGeom>
        </p:spPr>
        <p:txBody>
          <a:bodyPr wrap="square">
            <a:spAutoFit/>
          </a:bodyPr>
          <a:lstStyle/>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Т</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О</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В</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А</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Р</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Н</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Ы</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Е</a:t>
            </a:r>
          </a:p>
          <a:p>
            <a:pPr indent="450215" algn="ctr" fontAlgn="base">
              <a:spcAft>
                <a:spcPts val="0"/>
              </a:spcAft>
            </a:pPr>
            <a:endParaRPr lang="ru-RU" sz="2800" b="1"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Б</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И</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Р</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Ж</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И</a:t>
            </a:r>
            <a:endParaRPr lang="ru-RU" sz="2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6C93E479-7702-4B41-8AFD-63A446A187E4}"/>
              </a:ext>
            </a:extLst>
          </p:cNvPr>
          <p:cNvSpPr/>
          <p:nvPr/>
        </p:nvSpPr>
        <p:spPr>
          <a:xfrm>
            <a:off x="1128584" y="176252"/>
            <a:ext cx="10256108" cy="615553"/>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	</a:t>
            </a:r>
            <a:r>
              <a:rPr lang="ru-RU" sz="1600" b="1" dirty="0">
                <a:latin typeface="Times New Roman" panose="02020603050405020304" pitchFamily="18" charset="0"/>
                <a:cs typeface="Times New Roman" panose="02020603050405020304" pitchFamily="18" charset="0"/>
              </a:rPr>
              <a:t>Товарная биржа </a:t>
            </a:r>
            <a:r>
              <a:rPr lang="ru-RU" sz="1600" dirty="0">
                <a:latin typeface="Times New Roman" panose="02020603050405020304" pitchFamily="18" charset="0"/>
                <a:cs typeface="Times New Roman" panose="02020603050405020304" pitchFamily="18" charset="0"/>
              </a:rPr>
              <a:t>– это некоммерческая ассоциация членов международных корпораций, которая обеспечивает выполнение финансовых условий для операций купли-продажи товаров на публичном рынке.</a:t>
            </a:r>
          </a:p>
        </p:txBody>
      </p:sp>
      <p:sp>
        <p:nvSpPr>
          <p:cNvPr id="4" name="Прямоугольник 3">
            <a:extLst>
              <a:ext uri="{FF2B5EF4-FFF2-40B4-BE49-F238E27FC236}">
                <a16:creationId xmlns:a16="http://schemas.microsoft.com/office/drawing/2014/main" id="{BF80572D-D05C-4C76-8F0F-E477DD571C67}"/>
              </a:ext>
            </a:extLst>
          </p:cNvPr>
          <p:cNvSpPr/>
          <p:nvPr/>
        </p:nvSpPr>
        <p:spPr>
          <a:xfrm>
            <a:off x="1128584" y="890630"/>
            <a:ext cx="3426644" cy="338554"/>
          </a:xfrm>
          <a:prstGeom prst="rect">
            <a:avLst/>
          </a:prstGeom>
        </p:spPr>
        <p:txBody>
          <a:bodyPr wrap="none">
            <a:spAutoFit/>
          </a:bodyPr>
          <a:lstStyle/>
          <a:p>
            <a:r>
              <a:rPr lang="ru-RU" sz="1600" dirty="0">
                <a:latin typeface="Times New Roman" panose="02020603050405020304" pitchFamily="18" charset="0"/>
                <a:cs typeface="Times New Roman" panose="02020603050405020304" pitchFamily="18" charset="0"/>
              </a:rPr>
              <a:t>Основные функции товарной биржи:</a:t>
            </a:r>
          </a:p>
        </p:txBody>
      </p:sp>
      <p:sp>
        <p:nvSpPr>
          <p:cNvPr id="5" name="Прямоугольник 4">
            <a:extLst>
              <a:ext uri="{FF2B5EF4-FFF2-40B4-BE49-F238E27FC236}">
                <a16:creationId xmlns:a16="http://schemas.microsoft.com/office/drawing/2014/main" id="{4FD1892D-FE52-4C4B-8ECC-FD0580E0E584}"/>
              </a:ext>
            </a:extLst>
          </p:cNvPr>
          <p:cNvSpPr/>
          <p:nvPr/>
        </p:nvSpPr>
        <p:spPr>
          <a:xfrm>
            <a:off x="1499285" y="1305342"/>
            <a:ext cx="9712411" cy="3372077"/>
          </a:xfrm>
          <a:prstGeom prst="rect">
            <a:avLst/>
          </a:prstGeom>
        </p:spPr>
        <p:txBody>
          <a:bodyPr wrap="square">
            <a:spAutoFit/>
          </a:bodyPr>
          <a:lstStyle/>
          <a:p>
            <a:pPr marL="285750" indent="-285750">
              <a:lnSpc>
                <a:spcPct val="150000"/>
              </a:lnSpc>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Организация рынка сырья: обеспечение спроса на товар, что позволяет избежать дефицита или переизбытка сырья; искусственно стимулирует спрос и предложение;</a:t>
            </a:r>
          </a:p>
          <a:p>
            <a:pPr marL="285750" indent="-285750">
              <a:lnSpc>
                <a:spcPct val="150000"/>
              </a:lnSpc>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Хеджирование (страхование) участников торгов от неблагоприятных для них колебаний цены;</a:t>
            </a:r>
          </a:p>
          <a:p>
            <a:pPr marL="285750" indent="-285750">
              <a:lnSpc>
                <a:spcPct val="150000"/>
              </a:lnSpc>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Арбитражная деятельность – урегулирование спорных ситуаций и разногласий между участниками торговых операций;</a:t>
            </a:r>
          </a:p>
          <a:p>
            <a:pPr marL="285750" indent="-285750">
              <a:lnSpc>
                <a:spcPct val="150000"/>
              </a:lnSpc>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Товаропроводящая функция – продажа и покупка реального товара;</a:t>
            </a:r>
          </a:p>
          <a:p>
            <a:pPr marL="285750" indent="-285750">
              <a:lnSpc>
                <a:spcPct val="150000"/>
              </a:lnSpc>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Стабилизация цен на ограниченные виды сырья;</a:t>
            </a:r>
          </a:p>
          <a:p>
            <a:pPr marL="285750" indent="-285750">
              <a:lnSpc>
                <a:spcPct val="150000"/>
              </a:lnSpc>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Разработка торговых стандартов, регистрация марок фирм, установление сортов и видов продукции;</a:t>
            </a:r>
          </a:p>
          <a:p>
            <a:pPr marL="285750" indent="-285750">
              <a:lnSpc>
                <a:spcPct val="150000"/>
              </a:lnSpc>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Стандартизация типовых контрактов в торговле.</a:t>
            </a:r>
          </a:p>
        </p:txBody>
      </p:sp>
      <p:sp>
        <p:nvSpPr>
          <p:cNvPr id="6" name="Прямоугольник 5">
            <a:extLst>
              <a:ext uri="{FF2B5EF4-FFF2-40B4-BE49-F238E27FC236}">
                <a16:creationId xmlns:a16="http://schemas.microsoft.com/office/drawing/2014/main" id="{9E5B91FA-62DD-4826-8189-5A7674CD7615}"/>
              </a:ext>
            </a:extLst>
          </p:cNvPr>
          <p:cNvSpPr/>
          <p:nvPr/>
        </p:nvSpPr>
        <p:spPr>
          <a:xfrm>
            <a:off x="1135300" y="4875069"/>
            <a:ext cx="3501728" cy="338554"/>
          </a:xfrm>
          <a:prstGeom prst="rect">
            <a:avLst/>
          </a:prstGeom>
        </p:spPr>
        <p:txBody>
          <a:bodyPr wrap="none">
            <a:spAutoFit/>
          </a:bodyPr>
          <a:lstStyle/>
          <a:p>
            <a:r>
              <a:rPr lang="ru-RU" sz="1600" dirty="0">
                <a:latin typeface="Times New Roman" panose="02020603050405020304" pitchFamily="18" charset="0"/>
                <a:cs typeface="Times New Roman" panose="02020603050405020304" pitchFamily="18" charset="0"/>
              </a:rPr>
              <a:t>Самые крупные товарные биржи, это:</a:t>
            </a:r>
          </a:p>
        </p:txBody>
      </p:sp>
      <p:sp>
        <p:nvSpPr>
          <p:cNvPr id="7" name="Прямоугольник 6">
            <a:extLst>
              <a:ext uri="{FF2B5EF4-FFF2-40B4-BE49-F238E27FC236}">
                <a16:creationId xmlns:a16="http://schemas.microsoft.com/office/drawing/2014/main" id="{3EEC4119-FDAC-4907-A2D5-9AA349FF6A27}"/>
              </a:ext>
            </a:extLst>
          </p:cNvPr>
          <p:cNvSpPr/>
          <p:nvPr/>
        </p:nvSpPr>
        <p:spPr>
          <a:xfrm>
            <a:off x="1128584" y="5213623"/>
            <a:ext cx="9475035" cy="1530162"/>
          </a:xfrm>
          <a:prstGeom prst="rect">
            <a:avLst/>
          </a:prstGeom>
        </p:spPr>
        <p:txBody>
          <a:bodyPr wrap="square">
            <a:spAutoFit/>
          </a:bodyPr>
          <a:lstStyle/>
          <a:p>
            <a:pPr indent="450215" algn="just" fontAlgn="base">
              <a:lnSpc>
                <a:spcPct val="150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Товарно</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сырьевая биржа</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CME (Chicago Mercantile Exchange);</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Нью</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Йоркская товарная биржа</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NYMEX (New York Mercantile Exchange);</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Среднеамериканская биржа</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MACE (MidAmerican Commodity Exchange);</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Международная нефтяная биржа ІРЕ</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(International Petroleum Exchange).</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3060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855A7A0-BEBC-43DE-B283-66277A5AB34A}"/>
              </a:ext>
            </a:extLst>
          </p:cNvPr>
          <p:cNvSpPr/>
          <p:nvPr/>
        </p:nvSpPr>
        <p:spPr>
          <a:xfrm>
            <a:off x="0" y="99914"/>
            <a:ext cx="593124" cy="6124754"/>
          </a:xfrm>
          <a:prstGeom prst="rect">
            <a:avLst/>
          </a:prstGeom>
        </p:spPr>
        <p:txBody>
          <a:bodyPr wrap="square">
            <a:spAutoFit/>
          </a:bodyPr>
          <a:lstStyle/>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Ф</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О</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Н</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Д</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О</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В</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Ы</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Е</a:t>
            </a:r>
          </a:p>
          <a:p>
            <a:pPr indent="450215" algn="ctr" fontAlgn="base">
              <a:spcAft>
                <a:spcPts val="0"/>
              </a:spcAft>
            </a:pPr>
            <a:endParaRPr lang="ru-RU" sz="2800" b="1"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Б</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И</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Р</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Ж</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И</a:t>
            </a:r>
            <a:endParaRPr lang="ru-RU" sz="2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0F1A8195-B9FE-4F8C-B8B3-66DFBE021544}"/>
              </a:ext>
            </a:extLst>
          </p:cNvPr>
          <p:cNvSpPr/>
          <p:nvPr/>
        </p:nvSpPr>
        <p:spPr>
          <a:xfrm>
            <a:off x="1169773" y="99914"/>
            <a:ext cx="10157254" cy="1525418"/>
          </a:xfrm>
          <a:prstGeom prst="rect">
            <a:avLst/>
          </a:prstGeom>
        </p:spPr>
        <p:txBody>
          <a:bodyPr wrap="square">
            <a:spAutoFit/>
          </a:bodyPr>
          <a:lstStyle/>
          <a:p>
            <a:pPr algn="just">
              <a:lnSpc>
                <a:spcPct val="150000"/>
              </a:lnSpc>
            </a:pPr>
            <a:r>
              <a:rPr lang="ru-RU" sz="1600" dirty="0">
                <a:latin typeface="Times New Roman" panose="02020603050405020304" pitchFamily="18" charset="0"/>
                <a:cs typeface="Times New Roman" panose="02020603050405020304" pitchFamily="18" charset="0"/>
              </a:rPr>
              <a:t>	На фондовых биржах совершают операции с ценными бумагами – векселями, акциями, облигациями. Подобная биржа представляет собой рынок, на котором, с одной стороны корпорации и компании реализуют свои ценные бумаги с целью получения максимальной прибыли, а с другой стороны, частные лица и организации, которые стремятся выгодно инвестировать свои денежные средства.</a:t>
            </a:r>
          </a:p>
        </p:txBody>
      </p:sp>
      <p:sp>
        <p:nvSpPr>
          <p:cNvPr id="4" name="Прямоугольник 3">
            <a:extLst>
              <a:ext uri="{FF2B5EF4-FFF2-40B4-BE49-F238E27FC236}">
                <a16:creationId xmlns:a16="http://schemas.microsoft.com/office/drawing/2014/main" id="{5979166D-9375-4A83-A728-BD759813D71D}"/>
              </a:ext>
            </a:extLst>
          </p:cNvPr>
          <p:cNvSpPr/>
          <p:nvPr/>
        </p:nvSpPr>
        <p:spPr>
          <a:xfrm>
            <a:off x="1169772" y="1757398"/>
            <a:ext cx="10157253" cy="1525418"/>
          </a:xfrm>
          <a:prstGeom prst="rect">
            <a:avLst/>
          </a:prstGeom>
        </p:spPr>
        <p:txBody>
          <a:bodyPr wrap="square">
            <a:spAutoFit/>
          </a:bodyPr>
          <a:lstStyle/>
          <a:p>
            <a:pPr>
              <a:lnSpc>
                <a:spcPct val="150000"/>
              </a:lnSpc>
            </a:pPr>
            <a:r>
              <a:rPr lang="ru-RU" sz="1600" dirty="0">
                <a:latin typeface="Times New Roman" panose="02020603050405020304" pitchFamily="18" charset="0"/>
                <a:cs typeface="Times New Roman" panose="02020603050405020304" pitchFamily="18" charset="0"/>
              </a:rPr>
              <a:t>	Приобретая ценные бумаги какого-либо предприятия, инвестор получает не только долю собственности, но и берет на себя финансовые риски компании. Если компания развивается успешно, обладатель ее ценных бумаг, может рассчитывать на значительный личный доход. В случае убыточных действий предприятия, дивиденды могут отсутствовать вовсе. Худший вариант – банкротство компании, влечет за собой полную потерю вклада.</a:t>
            </a:r>
          </a:p>
        </p:txBody>
      </p:sp>
      <p:sp>
        <p:nvSpPr>
          <p:cNvPr id="5" name="Прямоугольник 4">
            <a:extLst>
              <a:ext uri="{FF2B5EF4-FFF2-40B4-BE49-F238E27FC236}">
                <a16:creationId xmlns:a16="http://schemas.microsoft.com/office/drawing/2014/main" id="{2B432FB1-0D6B-49FF-9D71-07F21C48B26F}"/>
              </a:ext>
            </a:extLst>
          </p:cNvPr>
          <p:cNvSpPr/>
          <p:nvPr/>
        </p:nvSpPr>
        <p:spPr>
          <a:xfrm>
            <a:off x="1672280" y="3414882"/>
            <a:ext cx="6730313" cy="369332"/>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К известным современным фондовым биржам относятся:</a:t>
            </a:r>
          </a:p>
        </p:txBody>
      </p:sp>
      <p:sp>
        <p:nvSpPr>
          <p:cNvPr id="6" name="Прямоугольник 5">
            <a:extLst>
              <a:ext uri="{FF2B5EF4-FFF2-40B4-BE49-F238E27FC236}">
                <a16:creationId xmlns:a16="http://schemas.microsoft.com/office/drawing/2014/main" id="{E3095D52-EC6D-478B-888E-BC1EEAFD4EDF}"/>
              </a:ext>
            </a:extLst>
          </p:cNvPr>
          <p:cNvSpPr/>
          <p:nvPr/>
        </p:nvSpPr>
        <p:spPr>
          <a:xfrm>
            <a:off x="1515762" y="3784214"/>
            <a:ext cx="6096000" cy="2951064"/>
          </a:xfrm>
          <a:prstGeom prst="rect">
            <a:avLst/>
          </a:prstGeom>
        </p:spPr>
        <p:txBody>
          <a:bodyPr>
            <a:spAutoFit/>
          </a:bodyPr>
          <a:lstStyle/>
          <a:p>
            <a:pPr>
              <a:lnSpc>
                <a:spcPct val="150000"/>
              </a:lnSpc>
            </a:pPr>
            <a:r>
              <a:rPr lang="ru-RU" dirty="0">
                <a:latin typeface="Times New Roman" panose="02020603050405020304" pitchFamily="18" charset="0"/>
                <a:cs typeface="Times New Roman" panose="02020603050405020304" pitchFamily="18" charset="0"/>
              </a:rPr>
              <a:t>- Нью-Йоркская фондовая биржа (</a:t>
            </a:r>
            <a:r>
              <a:rPr lang="en-US" dirty="0">
                <a:latin typeface="Times New Roman" panose="02020603050405020304" pitchFamily="18" charset="0"/>
                <a:cs typeface="Times New Roman" panose="02020603050405020304" pitchFamily="18" charset="0"/>
              </a:rPr>
              <a:t>NYSE);</a:t>
            </a:r>
          </a:p>
          <a:p>
            <a:pPr>
              <a:lnSpc>
                <a:spcPct val="150000"/>
              </a:lnSpc>
            </a:pP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Электронная фондовая биржа США;</a:t>
            </a:r>
          </a:p>
          <a:p>
            <a:pPr>
              <a:lnSpc>
                <a:spcPct val="150000"/>
              </a:lnSpc>
            </a:pPr>
            <a:r>
              <a:rPr lang="ru-RU" dirty="0">
                <a:latin typeface="Times New Roman" panose="02020603050405020304" pitchFamily="18" charset="0"/>
                <a:cs typeface="Times New Roman" panose="02020603050405020304" pitchFamily="18" charset="0"/>
              </a:rPr>
              <a:t>- Международная европейская биржа </a:t>
            </a:r>
            <a:r>
              <a:rPr lang="en-US" dirty="0">
                <a:latin typeface="Times New Roman" panose="02020603050405020304" pitchFamily="18" charset="0"/>
                <a:cs typeface="Times New Roman" panose="02020603050405020304" pitchFamily="18" charset="0"/>
              </a:rPr>
              <a:t>Euronext;</a:t>
            </a:r>
          </a:p>
          <a:p>
            <a:pPr>
              <a:lnSpc>
                <a:spcPct val="150000"/>
              </a:lnSpc>
            </a:pP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Лондонская Фондовая Биржа (</a:t>
            </a:r>
            <a:r>
              <a:rPr lang="en-US" dirty="0">
                <a:latin typeface="Times New Roman" panose="02020603050405020304" pitchFamily="18" charset="0"/>
                <a:cs typeface="Times New Roman" panose="02020603050405020304" pitchFamily="18" charset="0"/>
              </a:rPr>
              <a:t>LSE);</a:t>
            </a:r>
          </a:p>
          <a:p>
            <a:pPr>
              <a:lnSpc>
                <a:spcPct val="150000"/>
              </a:lnSpc>
            </a:pP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Токийская Фондовая Биржа (</a:t>
            </a:r>
            <a:r>
              <a:rPr lang="en-US" dirty="0">
                <a:latin typeface="Times New Roman" panose="02020603050405020304" pitchFamily="18" charset="0"/>
                <a:cs typeface="Times New Roman" panose="02020603050405020304" pitchFamily="18" charset="0"/>
              </a:rPr>
              <a:t>TSE);</a:t>
            </a:r>
          </a:p>
          <a:p>
            <a:pPr>
              <a:lnSpc>
                <a:spcPct val="150000"/>
              </a:lnSpc>
            </a:pP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Франкфуртская фондовая биржа (</a:t>
            </a:r>
            <a:r>
              <a:rPr lang="en-US" dirty="0">
                <a:latin typeface="Times New Roman" panose="02020603050405020304" pitchFamily="18" charset="0"/>
                <a:cs typeface="Times New Roman" panose="02020603050405020304" pitchFamily="18" charset="0"/>
              </a:rPr>
              <a:t>FBW);</a:t>
            </a:r>
          </a:p>
          <a:p>
            <a:pPr>
              <a:lnSpc>
                <a:spcPct val="150000"/>
              </a:lnSpc>
            </a:pP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Венская фондовая биржа (</a:t>
            </a:r>
            <a:r>
              <a:rPr lang="en-US" dirty="0">
                <a:latin typeface="Times New Roman" panose="02020603050405020304" pitchFamily="18" charset="0"/>
                <a:cs typeface="Times New Roman" panose="02020603050405020304" pitchFamily="18" charset="0"/>
              </a:rPr>
              <a:t>VSE).</a:t>
            </a:r>
          </a:p>
        </p:txBody>
      </p:sp>
    </p:spTree>
    <p:extLst>
      <p:ext uri="{BB962C8B-B14F-4D97-AF65-F5344CB8AC3E}">
        <p14:creationId xmlns:p14="http://schemas.microsoft.com/office/powerpoint/2010/main" val="1063078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AEB23CF-675E-462E-BBC0-FC205B99C046}"/>
              </a:ext>
            </a:extLst>
          </p:cNvPr>
          <p:cNvSpPr/>
          <p:nvPr/>
        </p:nvSpPr>
        <p:spPr>
          <a:xfrm>
            <a:off x="74140" y="-36195"/>
            <a:ext cx="593124" cy="6894195"/>
          </a:xfrm>
          <a:prstGeom prst="rect">
            <a:avLst/>
          </a:prstGeom>
        </p:spPr>
        <p:txBody>
          <a:bodyPr wrap="square">
            <a:spAutoFit/>
          </a:bodyPr>
          <a:lstStyle/>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Б</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И</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Р</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Ж</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И</a:t>
            </a:r>
          </a:p>
          <a:p>
            <a:pPr indent="450215" algn="ctr" fontAlgn="base">
              <a:spcAft>
                <a:spcPts val="0"/>
              </a:spcAft>
            </a:pPr>
            <a:endParaRPr lang="ru-RU" sz="1000" b="1"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К</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Р</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И</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П</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Т</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О</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В</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А</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Л</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Ю</a:t>
            </a:r>
          </a:p>
          <a:p>
            <a:pPr indent="450215" algn="ctr" fontAlgn="base">
              <a:spcAft>
                <a:spcPts val="0"/>
              </a:spcAft>
            </a:pPr>
            <a:r>
              <a:rPr lang="ru-RU" sz="2700" b="1" dirty="0">
                <a:latin typeface="Times New Roman" panose="02020603050405020304" pitchFamily="18" charset="0"/>
                <a:ea typeface="Times New Roman" panose="02020603050405020304" pitchFamily="18" charset="0"/>
                <a:cs typeface="Times New Roman" panose="02020603050405020304" pitchFamily="18" charset="0"/>
              </a:rPr>
              <a:t>Т </a:t>
            </a:r>
            <a:endParaRPr lang="ru-RU" sz="2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углы 2">
            <a:extLst>
              <a:ext uri="{FF2B5EF4-FFF2-40B4-BE49-F238E27FC236}">
                <a16:creationId xmlns:a16="http://schemas.microsoft.com/office/drawing/2014/main" id="{10D60879-5529-4772-9266-043E4B323F52}"/>
              </a:ext>
            </a:extLst>
          </p:cNvPr>
          <p:cNvSpPr/>
          <p:nvPr/>
        </p:nvSpPr>
        <p:spPr>
          <a:xfrm>
            <a:off x="1153297" y="214184"/>
            <a:ext cx="10091352" cy="84849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lnSpc>
                <a:spcPct val="150000"/>
              </a:lnSpc>
            </a:pPr>
            <a:r>
              <a:rPr lang="ru-RU" sz="1600" dirty="0">
                <a:solidFill>
                  <a:schemeClr val="tx2">
                    <a:lumMod val="10000"/>
                  </a:schemeClr>
                </a:solidFill>
                <a:latin typeface="Times New Roman" panose="02020603050405020304" pitchFamily="18" charset="0"/>
                <a:cs typeface="Times New Roman" panose="02020603050405020304" pitchFamily="18" charset="0"/>
              </a:rPr>
              <a:t>	Современный стремительно развивающийся мир цифровых технологий позволяет производить обмен товаров и денежных знаков, на принципиально новом уровне – с помощью криптовалюты.</a:t>
            </a:r>
          </a:p>
        </p:txBody>
      </p:sp>
      <p:sp>
        <p:nvSpPr>
          <p:cNvPr id="4" name="Прямоугольник 3">
            <a:extLst>
              <a:ext uri="{FF2B5EF4-FFF2-40B4-BE49-F238E27FC236}">
                <a16:creationId xmlns:a16="http://schemas.microsoft.com/office/drawing/2014/main" id="{6E357729-E4EC-4978-ADCD-0832CE5A4806}"/>
              </a:ext>
            </a:extLst>
          </p:cNvPr>
          <p:cNvSpPr/>
          <p:nvPr/>
        </p:nvSpPr>
        <p:spPr>
          <a:xfrm>
            <a:off x="1153296" y="1291448"/>
            <a:ext cx="10091351" cy="1136721"/>
          </a:xfrm>
          <a:prstGeom prst="rect">
            <a:avLst/>
          </a:prstGeom>
        </p:spPr>
        <p:txBody>
          <a:bodyPr wrap="square">
            <a:spAutoFit/>
          </a:bodyPr>
          <a:lstStyle/>
          <a:p>
            <a:pPr algn="just">
              <a:lnSpc>
                <a:spcPct val="130000"/>
              </a:lnSpc>
            </a:pPr>
            <a:r>
              <a:rPr lang="ru-RU" b="1" dirty="0">
                <a:latin typeface="Times New Roman" panose="02020603050405020304" pitchFamily="18" charset="0"/>
                <a:cs typeface="Times New Roman" panose="02020603050405020304" pitchFamily="18" charset="0"/>
              </a:rPr>
              <a:t>	Криптовалюта</a:t>
            </a:r>
            <a:r>
              <a:rPr lang="ru-RU" dirty="0">
                <a:latin typeface="Times New Roman" panose="02020603050405020304" pitchFamily="18" charset="0"/>
                <a:cs typeface="Times New Roman" panose="02020603050405020304" pitchFamily="18" charset="0"/>
              </a:rPr>
              <a:t> – это цифровые деньги, которые основаны на криптографическом методе шифрования данных, и характеризуются децентрализацией, а также отсутствием единого эмиссионного центра (т.е. отсутствие единого центра по выпуску новых денег в оборот).</a:t>
            </a:r>
          </a:p>
        </p:txBody>
      </p:sp>
      <p:sp>
        <p:nvSpPr>
          <p:cNvPr id="5" name="Прямоугольник 4">
            <a:extLst>
              <a:ext uri="{FF2B5EF4-FFF2-40B4-BE49-F238E27FC236}">
                <a16:creationId xmlns:a16="http://schemas.microsoft.com/office/drawing/2014/main" id="{798E93EE-714D-4308-92DC-DD4F5A9850C3}"/>
              </a:ext>
            </a:extLst>
          </p:cNvPr>
          <p:cNvSpPr/>
          <p:nvPr/>
        </p:nvSpPr>
        <p:spPr>
          <a:xfrm>
            <a:off x="1153295" y="2495236"/>
            <a:ext cx="10157255" cy="791499"/>
          </a:xfrm>
          <a:prstGeom prst="rect">
            <a:avLst/>
          </a:prstGeom>
        </p:spPr>
        <p:txBody>
          <a:bodyPr wrap="square">
            <a:spAutoFit/>
          </a:bodyPr>
          <a:lstStyle/>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Каждый вид подобного платежного средства имеет индивидуальное название и создателя, который разработал способ выпуска и защиты криптовалюты:</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3D47FF03-564C-4B78-BFF5-98723E951AFD}"/>
              </a:ext>
            </a:extLst>
          </p:cNvPr>
          <p:cNvSpPr/>
          <p:nvPr/>
        </p:nvSpPr>
        <p:spPr>
          <a:xfrm>
            <a:off x="1334530" y="3286735"/>
            <a:ext cx="9910117" cy="1673600"/>
          </a:xfrm>
          <a:prstGeom prst="rect">
            <a:avLst/>
          </a:prstGeom>
        </p:spPr>
        <p:txBody>
          <a:bodyPr wrap="square">
            <a:spAutoFit/>
          </a:bodyPr>
          <a:lstStyle/>
          <a:p>
            <a:pPr marL="342900" lvl="0" indent="-342900" algn="just" fontAlgn="base">
              <a:lnSpc>
                <a:spcPct val="150000"/>
              </a:lnSpc>
              <a:spcAft>
                <a:spcPts val="0"/>
              </a:spcAft>
              <a:buFont typeface="+mj-lt"/>
              <a:buAutoNum type="arabicPeriod"/>
            </a:pPr>
            <a:r>
              <a:rPr lang="ru-RU" sz="1400" dirty="0" err="1">
                <a:latin typeface="Times New Roman" panose="02020603050405020304" pitchFamily="18" charset="0"/>
                <a:ea typeface="Times New Roman" panose="02020603050405020304" pitchFamily="18" charset="0"/>
                <a:cs typeface="Times New Roman" panose="02020603050405020304" pitchFamily="18" charset="0"/>
              </a:rPr>
              <a:t>Bitcoin</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(BTC) – первая цифровая валюта, которую разработал </a:t>
            </a:r>
            <a:r>
              <a:rPr lang="ru-RU" sz="1400" dirty="0" err="1">
                <a:latin typeface="Times New Roman" panose="02020603050405020304" pitchFamily="18" charset="0"/>
                <a:ea typeface="Times New Roman" panose="02020603050405020304" pitchFamily="18" charset="0"/>
                <a:cs typeface="Times New Roman" panose="02020603050405020304" pitchFamily="18" charset="0"/>
              </a:rPr>
              <a:t>Satoshi</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ea typeface="Times New Roman" panose="02020603050405020304" pitchFamily="18" charset="0"/>
                <a:cs typeface="Times New Roman" panose="02020603050405020304" pitchFamily="18" charset="0"/>
              </a:rPr>
              <a:t>Nakamoto</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в 2009 году, и самая популярная. Общий оборот монет составляет 6 миллиардов долларов.</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50000"/>
              </a:lnSpc>
              <a:spcAft>
                <a:spcPts val="0"/>
              </a:spcAft>
              <a:buFont typeface="+mj-lt"/>
              <a:buAutoNum type="arabicPeriod"/>
            </a:pPr>
            <a:r>
              <a:rPr lang="ru-RU" sz="1400" dirty="0" err="1">
                <a:latin typeface="Times New Roman" panose="02020603050405020304" pitchFamily="18" charset="0"/>
                <a:ea typeface="Times New Roman" panose="02020603050405020304" pitchFamily="18" charset="0"/>
                <a:cs typeface="Times New Roman" panose="02020603050405020304" pitchFamily="18" charset="0"/>
              </a:rPr>
              <a:t>Litecoin</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(LTC) – автором, который разработал эту криптовалюту в 2011 году, является </a:t>
            </a:r>
            <a:r>
              <a:rPr lang="ru-RU" sz="1400" dirty="0" err="1">
                <a:latin typeface="Times New Roman" panose="02020603050405020304" pitchFamily="18" charset="0"/>
                <a:ea typeface="Times New Roman" panose="02020603050405020304" pitchFamily="18" charset="0"/>
                <a:cs typeface="Times New Roman" panose="02020603050405020304" pitchFamily="18" charset="0"/>
              </a:rPr>
              <a:t>Coblee</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Оборот монет составляет 38 миллионов долларов.</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50000"/>
              </a:lnSpc>
              <a:spcAft>
                <a:spcPts val="0"/>
              </a:spcAft>
              <a:buFont typeface="+mj-lt"/>
              <a:buAutoNum type="arabicPeriod"/>
            </a:pPr>
            <a:r>
              <a:rPr lang="ru-RU" sz="1400" dirty="0" err="1">
                <a:latin typeface="Times New Roman" panose="02020603050405020304" pitchFamily="18" charset="0"/>
                <a:ea typeface="Times New Roman" panose="02020603050405020304" pitchFamily="18" charset="0"/>
                <a:cs typeface="Times New Roman" panose="02020603050405020304" pitchFamily="18" charset="0"/>
              </a:rPr>
              <a:t>Namecoin</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(NMC) - разработана </a:t>
            </a:r>
            <a:r>
              <a:rPr lang="ru-RU" sz="1400" dirty="0" err="1">
                <a:latin typeface="Times New Roman" panose="02020603050405020304" pitchFamily="18" charset="0"/>
                <a:ea typeface="Times New Roman" panose="02020603050405020304" pitchFamily="18" charset="0"/>
                <a:cs typeface="Times New Roman" panose="02020603050405020304" pitchFamily="18" charset="0"/>
              </a:rPr>
              <a:t>Winced</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в 2011 году, фонд монет в обороте составляет 4.5 миллиона долларов.</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Облачко с текстом: овальное 6">
            <a:extLst>
              <a:ext uri="{FF2B5EF4-FFF2-40B4-BE49-F238E27FC236}">
                <a16:creationId xmlns:a16="http://schemas.microsoft.com/office/drawing/2014/main" id="{E71F4C73-AAB0-4D2E-BA73-B7A8D7646F2E}"/>
              </a:ext>
            </a:extLst>
          </p:cNvPr>
          <p:cNvSpPr/>
          <p:nvPr/>
        </p:nvSpPr>
        <p:spPr>
          <a:xfrm>
            <a:off x="1252151" y="5049795"/>
            <a:ext cx="10058399" cy="1581664"/>
          </a:xfrm>
          <a:prstGeom prst="wedgeEllipseCallout">
            <a:avLst>
              <a:gd name="adj1" fmla="val -52119"/>
              <a:gd name="adj2" fmla="val 3489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i="1" dirty="0" err="1">
                <a:solidFill>
                  <a:schemeClr val="tx2">
                    <a:lumMod val="10000"/>
                  </a:schemeClr>
                </a:solidFill>
                <a:latin typeface="Times New Roman" panose="02020603050405020304" pitchFamily="18" charset="0"/>
                <a:cs typeface="Times New Roman" panose="02020603050405020304" pitchFamily="18" charset="0"/>
              </a:rPr>
              <a:t>Satoshi</a:t>
            </a:r>
            <a:r>
              <a:rPr lang="ru-RU" sz="1600" i="1" dirty="0">
                <a:solidFill>
                  <a:schemeClr val="tx2">
                    <a:lumMod val="10000"/>
                  </a:schemeClr>
                </a:solidFill>
                <a:latin typeface="Times New Roman" panose="02020603050405020304" pitchFamily="18" charset="0"/>
                <a:cs typeface="Times New Roman" panose="02020603050405020304" pitchFamily="18" charset="0"/>
              </a:rPr>
              <a:t> </a:t>
            </a:r>
            <a:r>
              <a:rPr lang="ru-RU" sz="1600" i="1" dirty="0" err="1">
                <a:solidFill>
                  <a:schemeClr val="tx2">
                    <a:lumMod val="10000"/>
                  </a:schemeClr>
                </a:solidFill>
                <a:latin typeface="Times New Roman" panose="02020603050405020304" pitchFamily="18" charset="0"/>
                <a:cs typeface="Times New Roman" panose="02020603050405020304" pitchFamily="18" charset="0"/>
              </a:rPr>
              <a:t>Nakamoto</a:t>
            </a:r>
            <a:r>
              <a:rPr lang="ru-RU" sz="1600" i="1" dirty="0">
                <a:solidFill>
                  <a:schemeClr val="tx2">
                    <a:lumMod val="10000"/>
                  </a:schemeClr>
                </a:solidFill>
                <a:latin typeface="Times New Roman" panose="02020603050405020304" pitchFamily="18" charset="0"/>
                <a:cs typeface="Times New Roman" panose="02020603050405020304" pitchFamily="18" charset="0"/>
              </a:rPr>
              <a:t> – это создатель нового алгоритма цифровой валюты, личность которого никто не знает. Предполагают, что под этим псевдонимом может скрываться целая группа талантливых экономистов и хакеров.</a:t>
            </a:r>
          </a:p>
        </p:txBody>
      </p:sp>
    </p:spTree>
    <p:extLst>
      <p:ext uri="{BB962C8B-B14F-4D97-AF65-F5344CB8AC3E}">
        <p14:creationId xmlns:p14="http://schemas.microsoft.com/office/powerpoint/2010/main" val="3097946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A8AFB7B9-AD1E-43F6-A4F4-F276926B43DD}"/>
              </a:ext>
            </a:extLst>
          </p:cNvPr>
          <p:cNvSpPr/>
          <p:nvPr/>
        </p:nvSpPr>
        <p:spPr>
          <a:xfrm>
            <a:off x="1235676" y="148281"/>
            <a:ext cx="10017211" cy="1103871"/>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a:solidFill>
                  <a:schemeClr val="tx2">
                    <a:lumMod val="10000"/>
                  </a:schemeClr>
                </a:solidFill>
                <a:latin typeface="Times New Roman" panose="02020603050405020304" pitchFamily="18" charset="0"/>
                <a:cs typeface="Times New Roman" panose="02020603050405020304" pitchFamily="18" charset="0"/>
              </a:rPr>
              <a:t>	Профильными операциями с криптовалютой занимаются электронные биржи, которые совершают финансовую деятельность с товарами различных видов, форм и значения. Наиболее популярными считаются:</a:t>
            </a:r>
          </a:p>
        </p:txBody>
      </p:sp>
      <p:sp>
        <p:nvSpPr>
          <p:cNvPr id="3" name="Прямоугольник 2">
            <a:extLst>
              <a:ext uri="{FF2B5EF4-FFF2-40B4-BE49-F238E27FC236}">
                <a16:creationId xmlns:a16="http://schemas.microsoft.com/office/drawing/2014/main" id="{2DF060D0-9819-4A97-885F-80A6995AAA67}"/>
              </a:ext>
            </a:extLst>
          </p:cNvPr>
          <p:cNvSpPr/>
          <p:nvPr/>
        </p:nvSpPr>
        <p:spPr>
          <a:xfrm>
            <a:off x="1235676" y="1252152"/>
            <a:ext cx="6096000" cy="1160831"/>
          </a:xfrm>
          <a:prstGeom prst="rect">
            <a:avLst/>
          </a:prstGeom>
        </p:spPr>
        <p:txBody>
          <a:bodyPr>
            <a:spAutoFit/>
          </a:bodyPr>
          <a:lstStyle/>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BTCChina</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(Китайская биржа);</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BTC-E;</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Mt.Gox</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(банкрот).</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5AF55B18-C374-45F4-8546-A9B36A89820A}"/>
              </a:ext>
            </a:extLst>
          </p:cNvPr>
          <p:cNvSpPr/>
          <p:nvPr/>
        </p:nvSpPr>
        <p:spPr>
          <a:xfrm>
            <a:off x="1235676" y="2644345"/>
            <a:ext cx="10017211" cy="2032035"/>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a:solidFill>
                  <a:schemeClr val="tx2">
                    <a:lumMod val="10000"/>
                  </a:schemeClr>
                </a:solidFill>
                <a:latin typeface="Times New Roman" panose="02020603050405020304" pitchFamily="18" charset="0"/>
                <a:cs typeface="Times New Roman" panose="02020603050405020304" pitchFamily="18" charset="0"/>
              </a:rPr>
              <a:t>	Торги валютой или товарообмен на подобных биржах, проводят с помощью компьютерной сети интернет, которая обеспечивает связь центрального сервера с персональными устройствами пользователей. На бирже могут работать как опытные трейдеры, так и новички, которые могут воспользоваться услугами консультантов и специалистов. Для того чтобы принять участие в торгах, необходимо зарегистрироваться на бирже (создать учетную запись), указать тип монет криптовалюты и предоставить данные персонального кошелька для ввода/вывода определенной криптовалюты.</a:t>
            </a:r>
          </a:p>
        </p:txBody>
      </p:sp>
      <p:sp>
        <p:nvSpPr>
          <p:cNvPr id="5" name="Прямоугольник: скругленные противолежащие углы 4">
            <a:extLst>
              <a:ext uri="{FF2B5EF4-FFF2-40B4-BE49-F238E27FC236}">
                <a16:creationId xmlns:a16="http://schemas.microsoft.com/office/drawing/2014/main" id="{C0CBE644-7837-4976-8CAD-C4387C1540C3}"/>
              </a:ext>
            </a:extLst>
          </p:cNvPr>
          <p:cNvSpPr/>
          <p:nvPr/>
        </p:nvSpPr>
        <p:spPr>
          <a:xfrm>
            <a:off x="1235676" y="5033319"/>
            <a:ext cx="10017211" cy="16146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a:solidFill>
                  <a:schemeClr val="tx2">
                    <a:lumMod val="10000"/>
                  </a:schemeClr>
                </a:solidFill>
                <a:latin typeface="Times New Roman" panose="02020603050405020304" pitchFamily="18" charset="0"/>
                <a:cs typeface="Times New Roman" panose="02020603050405020304" pitchFamily="18" charset="0"/>
              </a:rPr>
              <a:t>	Торговля криптовалютой осуществляется по тем же принципам, что и на валютной бирже: покупка монет происходит по наименьшей цене, продажа – по наиболее выгодной. После того, как сделка оформлена, пользователь может перевести криптовалюту на свой. Перевод криптовалюты с одного кошелька на другой осуществляется без комиссий и оплаты дополнительных услуг.</a:t>
            </a:r>
          </a:p>
        </p:txBody>
      </p:sp>
    </p:spTree>
    <p:extLst>
      <p:ext uri="{BB962C8B-B14F-4D97-AF65-F5344CB8AC3E}">
        <p14:creationId xmlns:p14="http://schemas.microsoft.com/office/powerpoint/2010/main" val="4094549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BE62005D-896B-4328-ABF3-4C4E1F2F077A}"/>
              </a:ext>
            </a:extLst>
          </p:cNvPr>
          <p:cNvSpPr/>
          <p:nvPr/>
        </p:nvSpPr>
        <p:spPr>
          <a:xfrm>
            <a:off x="1192695" y="54799"/>
            <a:ext cx="8611262" cy="80308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just">
              <a:lnSpc>
                <a:spcPct val="150000"/>
              </a:lnSpc>
            </a:pPr>
            <a:r>
              <a:rPr lang="ru-RU" b="1"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3. Организация биржевой инфраструктуры</a:t>
            </a:r>
            <a:endParaRPr lang="ru-RU" dirty="0">
              <a:solidFill>
                <a:schemeClr val="tx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406E1200-3C9F-4FEB-9574-EDA91C406344}"/>
              </a:ext>
            </a:extLst>
          </p:cNvPr>
          <p:cNvSpPr/>
          <p:nvPr/>
        </p:nvSpPr>
        <p:spPr>
          <a:xfrm>
            <a:off x="247135" y="1050431"/>
            <a:ext cx="11755395" cy="1672281"/>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ru-RU" dirty="0">
                <a:solidFill>
                  <a:schemeClr val="tx2">
                    <a:lumMod val="10000"/>
                  </a:schemeClr>
                </a:solidFill>
                <a:latin typeface="Times New Roman" panose="02020603050405020304" pitchFamily="18" charset="0"/>
                <a:cs typeface="Times New Roman" panose="02020603050405020304" pitchFamily="18" charset="0"/>
              </a:rPr>
              <a:t>	Слово «инфраструктура» означает основу, фундамент (лат. инфра - ниже, под и структура). Инфраструктура заполняет широкое пространство между производством и потреблением. Поэтому сущность инфраструктуры рынка можно определить следующим образом: совокупность учреждений, предприятий и организаций, обеспечивающих эффективное взаимодействие между субъектами рынка.</a:t>
            </a:r>
          </a:p>
        </p:txBody>
      </p:sp>
      <p:sp>
        <p:nvSpPr>
          <p:cNvPr id="4" name="Прямоугольник 3">
            <a:extLst>
              <a:ext uri="{FF2B5EF4-FFF2-40B4-BE49-F238E27FC236}">
                <a16:creationId xmlns:a16="http://schemas.microsoft.com/office/drawing/2014/main" id="{7E3F386F-C145-4A03-8859-AA5341889F4F}"/>
              </a:ext>
            </a:extLst>
          </p:cNvPr>
          <p:cNvSpPr/>
          <p:nvPr/>
        </p:nvSpPr>
        <p:spPr>
          <a:xfrm>
            <a:off x="1054443" y="2722712"/>
            <a:ext cx="10412627" cy="1289071"/>
          </a:xfrm>
          <a:prstGeom prst="rect">
            <a:avLst/>
          </a:prstGeom>
        </p:spPr>
        <p:txBody>
          <a:bodyPr wrap="square">
            <a:spAutoFit/>
          </a:bodyPr>
          <a:lstStyle/>
          <a:p>
            <a:pPr>
              <a:lnSpc>
                <a:spcPct val="150000"/>
              </a:lnSpc>
            </a:pPr>
            <a:r>
              <a:rPr lang="ru-RU" dirty="0">
                <a:latin typeface="Times New Roman" panose="02020603050405020304" pitchFamily="18" charset="0"/>
                <a:cs typeface="Times New Roman" panose="02020603050405020304" pitchFamily="18" charset="0"/>
              </a:rPr>
              <a:t>Современная биржа - это целый  комплекс  систем, которые взаимодействуют друг с другом в реальном времени без участия человека. В прошлое ушли торговые залы с толпой трейдеров, размахивающих руками и бегающих по залу с бумажками заявок.</a:t>
            </a:r>
          </a:p>
        </p:txBody>
      </p:sp>
      <p:sp>
        <p:nvSpPr>
          <p:cNvPr id="5" name="Прямоугольник: скругленные противолежащие углы 4">
            <a:extLst>
              <a:ext uri="{FF2B5EF4-FFF2-40B4-BE49-F238E27FC236}">
                <a16:creationId xmlns:a16="http://schemas.microsoft.com/office/drawing/2014/main" id="{C1A50DA4-A381-4477-B704-AFE3007B6FAB}"/>
              </a:ext>
            </a:extLst>
          </p:cNvPr>
          <p:cNvSpPr/>
          <p:nvPr/>
        </p:nvSpPr>
        <p:spPr>
          <a:xfrm>
            <a:off x="304800" y="4135289"/>
            <a:ext cx="11697730" cy="135935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ru-RU" dirty="0">
                <a:solidFill>
                  <a:schemeClr val="tx2">
                    <a:lumMod val="10000"/>
                  </a:schemeClr>
                </a:solidFill>
                <a:latin typeface="Times New Roman" panose="02020603050405020304" pitchFamily="18" charset="0"/>
                <a:cs typeface="Times New Roman" panose="02020603050405020304" pitchFamily="18" charset="0"/>
              </a:rPr>
              <a:t>	Практически по всему миру торги ведутся в электронном виде и лишь отдельные биржи (например, Нью-Йоркская фондовая биржа) до сих пор еще поддерживают ручную торговлю скорее чисто из традиций и корпоративной солидарности.</a:t>
            </a:r>
          </a:p>
        </p:txBody>
      </p:sp>
      <p:sp>
        <p:nvSpPr>
          <p:cNvPr id="6" name="Прямоугольник 5">
            <a:extLst>
              <a:ext uri="{FF2B5EF4-FFF2-40B4-BE49-F238E27FC236}">
                <a16:creationId xmlns:a16="http://schemas.microsoft.com/office/drawing/2014/main" id="{B5AA129A-0657-44E7-9CC5-2785FFC18BE3}"/>
              </a:ext>
            </a:extLst>
          </p:cNvPr>
          <p:cNvSpPr/>
          <p:nvPr/>
        </p:nvSpPr>
        <p:spPr>
          <a:xfrm>
            <a:off x="1054442" y="5684064"/>
            <a:ext cx="10214919" cy="873252"/>
          </a:xfrm>
          <a:prstGeom prst="rect">
            <a:avLst/>
          </a:prstGeom>
        </p:spPr>
        <p:txBody>
          <a:bodyPr wrap="square">
            <a:spAutoFit/>
          </a:bodyPr>
          <a:lstStyle/>
          <a:p>
            <a:pPr>
              <a:lnSpc>
                <a:spcPct val="150000"/>
              </a:lnSpc>
            </a:pPr>
            <a:r>
              <a:rPr lang="ru-RU" dirty="0">
                <a:latin typeface="Times New Roman" panose="02020603050405020304" pitchFamily="18" charset="0"/>
                <a:ea typeface="Calibri" panose="020F0502020204030204" pitchFamily="34" charset="0"/>
              </a:rPr>
              <a:t>Биржевая инфраструктура является частью инфраструктура финансового рынка, которая включает: торговые, платежные, учетные и информационные институты</a:t>
            </a:r>
            <a:endParaRPr lang="ru-RU" dirty="0"/>
          </a:p>
        </p:txBody>
      </p:sp>
    </p:spTree>
    <p:extLst>
      <p:ext uri="{BB962C8B-B14F-4D97-AF65-F5344CB8AC3E}">
        <p14:creationId xmlns:p14="http://schemas.microsoft.com/office/powerpoint/2010/main" val="354592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усеченные противолежащие углы 1">
            <a:extLst>
              <a:ext uri="{FF2B5EF4-FFF2-40B4-BE49-F238E27FC236}">
                <a16:creationId xmlns:a16="http://schemas.microsoft.com/office/drawing/2014/main" id="{00012A9D-1565-4186-9C52-A8C17D3375F2}"/>
              </a:ext>
            </a:extLst>
          </p:cNvPr>
          <p:cNvSpPr/>
          <p:nvPr/>
        </p:nvSpPr>
        <p:spPr>
          <a:xfrm>
            <a:off x="288324" y="115330"/>
            <a:ext cx="11681254" cy="1573427"/>
          </a:xfrm>
          <a:prstGeom prst="snip2DiagRect">
            <a:avLst/>
          </a:prstGeom>
          <a:solidFill>
            <a:schemeClr val="bg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30000"/>
              </a:lnSpc>
            </a:pPr>
            <a:r>
              <a:rPr lang="ru-RU" b="1" dirty="0">
                <a:solidFill>
                  <a:schemeClr val="tx2">
                    <a:lumMod val="10000"/>
                  </a:schemeClr>
                </a:solidFill>
                <a:latin typeface="Times New Roman" panose="02020603050405020304" pitchFamily="18" charset="0"/>
                <a:cs typeface="Times New Roman" panose="02020603050405020304" pitchFamily="18" charset="0"/>
              </a:rPr>
              <a:t>	Торговая инфраструктура </a:t>
            </a:r>
            <a:r>
              <a:rPr lang="ru-RU" dirty="0">
                <a:solidFill>
                  <a:schemeClr val="tx2">
                    <a:lumMod val="10000"/>
                  </a:schemeClr>
                </a:solidFill>
                <a:latin typeface="Times New Roman" panose="02020603050405020304" pitchFamily="18" charset="0"/>
                <a:cs typeface="Times New Roman" panose="02020603050405020304" pitchFamily="18" charset="0"/>
              </a:rPr>
              <a:t>- это площадки, на которых происходят сделки с финансовыми активами по определенным правилам. Обычно в нее входит и расчетная инфраструктура, в которой определяются взаимные обязательства участников торгов, что помогает проводить расчеты по итогам торгов. Расчетная инфраструктура также обслуживает и те сделки, которые заключаются вне организованных торгов.</a:t>
            </a:r>
          </a:p>
        </p:txBody>
      </p:sp>
      <p:sp>
        <p:nvSpPr>
          <p:cNvPr id="3" name="Прямоугольник: усеченные противолежащие углы 2">
            <a:extLst>
              <a:ext uri="{FF2B5EF4-FFF2-40B4-BE49-F238E27FC236}">
                <a16:creationId xmlns:a16="http://schemas.microsoft.com/office/drawing/2014/main" id="{9281ACF4-AA55-4029-BEB9-23F8D50CA9A1}"/>
              </a:ext>
            </a:extLst>
          </p:cNvPr>
          <p:cNvSpPr/>
          <p:nvPr/>
        </p:nvSpPr>
        <p:spPr>
          <a:xfrm>
            <a:off x="288324" y="2608973"/>
            <a:ext cx="11681254" cy="1155719"/>
          </a:xfrm>
          <a:prstGeom prst="snip2DiagRect">
            <a:avLst/>
          </a:prstGeom>
          <a:solidFill>
            <a:schemeClr val="bg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30000"/>
              </a:lnSpc>
            </a:pPr>
            <a:r>
              <a:rPr lang="ru-RU" b="1" dirty="0">
                <a:solidFill>
                  <a:schemeClr val="tx2">
                    <a:lumMod val="10000"/>
                  </a:schemeClr>
                </a:solidFill>
                <a:latin typeface="Times New Roman" panose="02020603050405020304" pitchFamily="18" charset="0"/>
                <a:cs typeface="Times New Roman" panose="02020603050405020304" pitchFamily="18" charset="0"/>
              </a:rPr>
              <a:t>	Платежная инфраструктура </a:t>
            </a:r>
            <a:r>
              <a:rPr lang="ru-RU" dirty="0">
                <a:solidFill>
                  <a:schemeClr val="tx2">
                    <a:lumMod val="10000"/>
                  </a:schemeClr>
                </a:solidFill>
                <a:latin typeface="Times New Roman" panose="02020603050405020304" pitchFamily="18" charset="0"/>
                <a:cs typeface="Times New Roman" panose="02020603050405020304" pitchFamily="18" charset="0"/>
              </a:rPr>
              <a:t>представляет собой высокотехнологическую систему быстрого перевода денежных средств между экономическими субъектами. В платежную инфраструктуру входят коммерческие платежные системы, платежная система Банка России, системы передачи финансовых сообщений.</a:t>
            </a:r>
          </a:p>
        </p:txBody>
      </p:sp>
      <p:sp>
        <p:nvSpPr>
          <p:cNvPr id="4" name="Прямоугольник 3">
            <a:extLst>
              <a:ext uri="{FF2B5EF4-FFF2-40B4-BE49-F238E27FC236}">
                <a16:creationId xmlns:a16="http://schemas.microsoft.com/office/drawing/2014/main" id="{0C17876D-D8B9-4E80-A6EC-77E5BD47CCC6}"/>
              </a:ext>
            </a:extLst>
          </p:cNvPr>
          <p:cNvSpPr/>
          <p:nvPr/>
        </p:nvSpPr>
        <p:spPr>
          <a:xfrm>
            <a:off x="976183" y="1685306"/>
            <a:ext cx="10305535" cy="873572"/>
          </a:xfrm>
          <a:prstGeom prst="rect">
            <a:avLst/>
          </a:prstGeom>
        </p:spPr>
        <p:txBody>
          <a:bodyPr wrap="square">
            <a:spAutoFit/>
          </a:bodyPr>
          <a:lstStyle/>
          <a:p>
            <a:pPr>
              <a:lnSpc>
                <a:spcPct val="150000"/>
              </a:lnSpc>
            </a:pPr>
            <a:r>
              <a:rPr lang="ru-RU" dirty="0">
                <a:latin typeface="Times New Roman" panose="02020603050405020304" pitchFamily="18" charset="0"/>
                <a:cs typeface="Times New Roman" panose="02020603050405020304" pitchFamily="18" charset="0"/>
              </a:rPr>
              <a:t>	К торговой инфраструктуре относятся биржи и иные организаторы торговли валютами, ценными бумагами и производными финансовыми инструментами.</a:t>
            </a:r>
          </a:p>
        </p:txBody>
      </p:sp>
      <p:sp>
        <p:nvSpPr>
          <p:cNvPr id="5" name="Прямоугольник 4">
            <a:extLst>
              <a:ext uri="{FF2B5EF4-FFF2-40B4-BE49-F238E27FC236}">
                <a16:creationId xmlns:a16="http://schemas.microsoft.com/office/drawing/2014/main" id="{F5FC82F4-9E48-440E-A134-2364973D1ECF}"/>
              </a:ext>
            </a:extLst>
          </p:cNvPr>
          <p:cNvSpPr/>
          <p:nvPr/>
        </p:nvSpPr>
        <p:spPr>
          <a:xfrm>
            <a:off x="1062681" y="3776828"/>
            <a:ext cx="10478529" cy="2951064"/>
          </a:xfrm>
          <a:prstGeom prst="rect">
            <a:avLst/>
          </a:prstGeom>
        </p:spPr>
        <p:txBody>
          <a:bodyPr wrap="square">
            <a:spAutoFit/>
          </a:bodyPr>
          <a:lstStyle/>
          <a:p>
            <a:pPr>
              <a:lnSpc>
                <a:spcPct val="150000"/>
              </a:lnSpc>
            </a:pP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Учетная система </a:t>
            </a:r>
            <a:r>
              <a:rPr lang="ru-RU" dirty="0">
                <a:latin typeface="Times New Roman" panose="02020603050405020304" pitchFamily="18" charset="0"/>
                <a:cs typeface="Times New Roman" panose="02020603050405020304" pitchFamily="18" charset="0"/>
              </a:rPr>
              <a:t>является связующим звеном между эмитентом ценных бумаг и их владельцем.  В современном мире большинство ценных бумаг дематериализовано, они существуют только в виде записей по счетам, поэтому нужны специализированные организации, которые открывают и ведут эти записи. Эти организации подтверждают права владельца на ценные бумаги и по его распоряжению переводят ценные бумаги новому приобретателю. В их функции также входит содействие владельцу ценных бумаг в реализации прав по ним (голосовании по акциям, получении доходов и выплат по ценным бумагам).</a:t>
            </a:r>
          </a:p>
        </p:txBody>
      </p:sp>
    </p:spTree>
    <p:extLst>
      <p:ext uri="{BB962C8B-B14F-4D97-AF65-F5344CB8AC3E}">
        <p14:creationId xmlns:p14="http://schemas.microsoft.com/office/powerpoint/2010/main" val="1075395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0892FEE-17D5-424C-BC27-761EFC792D81}"/>
              </a:ext>
            </a:extLst>
          </p:cNvPr>
          <p:cNvSpPr/>
          <p:nvPr/>
        </p:nvSpPr>
        <p:spPr>
          <a:xfrm>
            <a:off x="1169772" y="90786"/>
            <a:ext cx="7965989" cy="458074"/>
          </a:xfrm>
          <a:prstGeom prst="rect">
            <a:avLst/>
          </a:prstGeom>
          <a:solidFill>
            <a:schemeClr val="bg2">
              <a:lumMod val="10000"/>
              <a:lumOff val="90000"/>
            </a:schemeClr>
          </a:solidFill>
        </p:spPr>
        <p:txBody>
          <a:bodyPr wrap="square">
            <a:spAutoFit/>
          </a:bodyPr>
          <a:lstStyle/>
          <a:p>
            <a:pPr>
              <a:lnSpc>
                <a:spcPct val="150000"/>
              </a:lnSpc>
            </a:pPr>
            <a:r>
              <a:rPr lang="ru-RU" dirty="0">
                <a:solidFill>
                  <a:schemeClr val="tx2">
                    <a:lumMod val="10000"/>
                  </a:schemeClr>
                </a:solidFill>
                <a:latin typeface="Times New Roman" panose="02020603050405020304" pitchFamily="18" charset="0"/>
                <a:cs typeface="Times New Roman" panose="02020603050405020304" pitchFamily="18" charset="0"/>
              </a:rPr>
              <a:t>К учетной инфраструктуре относятся следующие организации:</a:t>
            </a:r>
          </a:p>
        </p:txBody>
      </p:sp>
      <p:sp>
        <p:nvSpPr>
          <p:cNvPr id="3" name="Прямоугольник: скругленные углы 2">
            <a:extLst>
              <a:ext uri="{FF2B5EF4-FFF2-40B4-BE49-F238E27FC236}">
                <a16:creationId xmlns:a16="http://schemas.microsoft.com/office/drawing/2014/main" id="{F3BCFCF9-E769-466C-9167-792435E50260}"/>
              </a:ext>
            </a:extLst>
          </p:cNvPr>
          <p:cNvSpPr/>
          <p:nvPr/>
        </p:nvSpPr>
        <p:spPr>
          <a:xfrm>
            <a:off x="1169772" y="782595"/>
            <a:ext cx="10132542" cy="8320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ru-RU" b="1" i="1" dirty="0">
                <a:latin typeface="Times New Roman" panose="02020603050405020304" pitchFamily="18" charset="0"/>
                <a:cs typeface="Times New Roman" panose="02020603050405020304" pitchFamily="18" charset="0"/>
              </a:rPr>
              <a:t>Репозитарии</a:t>
            </a:r>
            <a:r>
              <a:rPr lang="ru-RU" dirty="0">
                <a:latin typeface="Times New Roman" panose="02020603050405020304" pitchFamily="18" charset="0"/>
                <a:cs typeface="Times New Roman" panose="02020603050405020304" pitchFamily="18" charset="0"/>
              </a:rPr>
              <a:t> - собирают и хранят данные о заключенных не на организованных торгах (вне биржи) договорах </a:t>
            </a:r>
            <a:r>
              <a:rPr lang="ru-RU" dirty="0" err="1">
                <a:latin typeface="Times New Roman" panose="02020603050405020304" pitchFamily="18" charset="0"/>
                <a:cs typeface="Times New Roman" panose="02020603050405020304" pitchFamily="18" charset="0"/>
              </a:rPr>
              <a:t>репо</a:t>
            </a:r>
            <a:r>
              <a:rPr lang="ru-RU" dirty="0">
                <a:latin typeface="Times New Roman" panose="02020603050405020304" pitchFamily="18" charset="0"/>
                <a:cs typeface="Times New Roman" panose="02020603050405020304" pitchFamily="18" charset="0"/>
              </a:rPr>
              <a:t> и договорах с деривативами.</a:t>
            </a:r>
          </a:p>
        </p:txBody>
      </p:sp>
      <p:sp>
        <p:nvSpPr>
          <p:cNvPr id="4" name="Прямоугольник: скругленные углы 3">
            <a:extLst>
              <a:ext uri="{FF2B5EF4-FFF2-40B4-BE49-F238E27FC236}">
                <a16:creationId xmlns:a16="http://schemas.microsoft.com/office/drawing/2014/main" id="{66C40FBB-360A-44AA-8FF0-B6E5CF66A460}"/>
              </a:ext>
            </a:extLst>
          </p:cNvPr>
          <p:cNvSpPr/>
          <p:nvPr/>
        </p:nvSpPr>
        <p:spPr>
          <a:xfrm>
            <a:off x="1169772" y="1783455"/>
            <a:ext cx="10132542" cy="4623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ru-RU" b="1" i="1" dirty="0">
                <a:latin typeface="Times New Roman" panose="02020603050405020304" pitchFamily="18" charset="0"/>
                <a:cs typeface="Times New Roman" panose="02020603050405020304" pitchFamily="18" charset="0"/>
              </a:rPr>
              <a:t>Регистраторы </a:t>
            </a:r>
            <a:r>
              <a:rPr lang="ru-RU" dirty="0">
                <a:latin typeface="Times New Roman" panose="02020603050405020304" pitchFamily="18" charset="0"/>
                <a:cs typeface="Times New Roman" panose="02020603050405020304" pitchFamily="18" charset="0"/>
              </a:rPr>
              <a:t>- ведут реестр владельцев ценных бумаг на основании договора с эмитентом</a:t>
            </a:r>
            <a:r>
              <a:rPr lang="ru-RU" b="1"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5" name="Прямоугольник: скругленные углы 4">
            <a:extLst>
              <a:ext uri="{FF2B5EF4-FFF2-40B4-BE49-F238E27FC236}">
                <a16:creationId xmlns:a16="http://schemas.microsoft.com/office/drawing/2014/main" id="{8F954481-3E4D-4A9B-AD7E-1ABF2FA768D1}"/>
              </a:ext>
            </a:extLst>
          </p:cNvPr>
          <p:cNvSpPr/>
          <p:nvPr/>
        </p:nvSpPr>
        <p:spPr>
          <a:xfrm>
            <a:off x="1169772" y="2475466"/>
            <a:ext cx="10132542" cy="8484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ru-RU" b="1" i="1" dirty="0">
                <a:latin typeface="Times New Roman" panose="02020603050405020304" pitchFamily="18" charset="0"/>
                <a:cs typeface="Times New Roman" panose="02020603050405020304" pitchFamily="18" charset="0"/>
              </a:rPr>
              <a:t>Депозитарии </a:t>
            </a:r>
            <a:r>
              <a:rPr lang="ru-RU" dirty="0">
                <a:latin typeface="Times New Roman" panose="02020603050405020304" pitchFamily="18" charset="0"/>
                <a:cs typeface="Times New Roman" panose="02020603050405020304" pitchFamily="18" charset="0"/>
              </a:rPr>
              <a:t>- хранят ценные бумаги, выступают посредниками между эмитентами и инвесторами, ведут учет сделок с ценными бумагами и перехода прав на эти бумаги. </a:t>
            </a:r>
          </a:p>
        </p:txBody>
      </p:sp>
      <p:sp>
        <p:nvSpPr>
          <p:cNvPr id="6" name="Прямоугольник: скругленные углы 5">
            <a:extLst>
              <a:ext uri="{FF2B5EF4-FFF2-40B4-BE49-F238E27FC236}">
                <a16:creationId xmlns:a16="http://schemas.microsoft.com/office/drawing/2014/main" id="{1227F09E-A698-48FF-9D5D-FEC36C56B25A}"/>
              </a:ext>
            </a:extLst>
          </p:cNvPr>
          <p:cNvSpPr/>
          <p:nvPr/>
        </p:nvSpPr>
        <p:spPr>
          <a:xfrm>
            <a:off x="1169772" y="3575225"/>
            <a:ext cx="10132542" cy="1283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ru-RU" b="1" i="1" dirty="0">
                <a:latin typeface="Times New Roman" panose="02020603050405020304" pitchFamily="18" charset="0"/>
                <a:cs typeface="Times New Roman" panose="02020603050405020304" pitchFamily="18" charset="0"/>
              </a:rPr>
              <a:t>Клиринговые организации </a:t>
            </a:r>
            <a:r>
              <a:rPr lang="ru-RU" dirty="0">
                <a:latin typeface="Times New Roman" panose="02020603050405020304" pitchFamily="18" charset="0"/>
                <a:cs typeface="Times New Roman" panose="02020603050405020304" pitchFamily="18" charset="0"/>
              </a:rPr>
              <a:t>- посредники между участниками рынка, которые гарантируют исполнение ими взаимных обязательств: они формируют информацию по имеющимся обязательствам и новым сделкам, их зачету при поставках ценных бумаг и расчетам по ним.</a:t>
            </a:r>
          </a:p>
        </p:txBody>
      </p:sp>
      <p:sp>
        <p:nvSpPr>
          <p:cNvPr id="8" name="Прямоугольник: усеченные противолежащие углы 7">
            <a:extLst>
              <a:ext uri="{FF2B5EF4-FFF2-40B4-BE49-F238E27FC236}">
                <a16:creationId xmlns:a16="http://schemas.microsoft.com/office/drawing/2014/main" id="{5EF37ECD-D0E4-46C7-B509-A4D6B211854C}"/>
              </a:ext>
            </a:extLst>
          </p:cNvPr>
          <p:cNvSpPr/>
          <p:nvPr/>
        </p:nvSpPr>
        <p:spPr>
          <a:xfrm>
            <a:off x="1169772" y="5165129"/>
            <a:ext cx="10066639" cy="1449855"/>
          </a:xfrm>
          <a:prstGeom prst="snip2DiagRect">
            <a:avLst/>
          </a:prstGeom>
          <a:solidFill>
            <a:schemeClr val="bg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ru-RU" b="1" i="1" dirty="0">
                <a:solidFill>
                  <a:schemeClr val="tx2">
                    <a:lumMod val="10000"/>
                  </a:schemeClr>
                </a:solidFill>
                <a:latin typeface="Times New Roman" panose="02020603050405020304" pitchFamily="18" charset="0"/>
                <a:cs typeface="Times New Roman" panose="02020603050405020304" pitchFamily="18" charset="0"/>
              </a:rPr>
              <a:t>Информационная инфраструктура </a:t>
            </a:r>
            <a:r>
              <a:rPr lang="ru-RU" dirty="0">
                <a:solidFill>
                  <a:schemeClr val="tx2">
                    <a:lumMod val="10000"/>
                  </a:schemeClr>
                </a:solidFill>
                <a:latin typeface="Times New Roman" panose="02020603050405020304" pitchFamily="18" charset="0"/>
                <a:cs typeface="Times New Roman" panose="02020603050405020304" pitchFamily="18" charset="0"/>
              </a:rPr>
              <a:t>предоставляет различные информационные, аналитические сервисы, необходимые экономическим субъектам для эффективного ведения бизнеса и осуществления инвестиционных вложений на информированной основе.</a:t>
            </a:r>
          </a:p>
        </p:txBody>
      </p:sp>
    </p:spTree>
    <p:extLst>
      <p:ext uri="{BB962C8B-B14F-4D97-AF65-F5344CB8AC3E}">
        <p14:creationId xmlns:p14="http://schemas.microsoft.com/office/powerpoint/2010/main" val="1805947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B808597A-7C19-4FFE-9E5A-3FC82D2B106D}"/>
              </a:ext>
            </a:extLst>
          </p:cNvPr>
          <p:cNvSpPr/>
          <p:nvPr/>
        </p:nvSpPr>
        <p:spPr>
          <a:xfrm>
            <a:off x="1087396" y="82378"/>
            <a:ext cx="10140778" cy="609600"/>
          </a:xfrm>
          <a:prstGeom prst="round2DiagRect">
            <a:avLst/>
          </a:prstGeom>
          <a:solidFill>
            <a:schemeClr val="bg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a:solidFill>
                  <a:schemeClr val="tx2">
                    <a:lumMod val="10000"/>
                  </a:schemeClr>
                </a:solidFill>
                <a:latin typeface="Times New Roman" panose="02020603050405020304" pitchFamily="18" charset="0"/>
                <a:cs typeface="Times New Roman" panose="02020603050405020304" pitchFamily="18" charset="0"/>
              </a:rPr>
              <a:t>В информационную инфраструктуру входят:</a:t>
            </a:r>
          </a:p>
        </p:txBody>
      </p:sp>
      <p:sp>
        <p:nvSpPr>
          <p:cNvPr id="3" name="Прямоугольник: скругленные углы 2">
            <a:extLst>
              <a:ext uri="{FF2B5EF4-FFF2-40B4-BE49-F238E27FC236}">
                <a16:creationId xmlns:a16="http://schemas.microsoft.com/office/drawing/2014/main" id="{AFE303C7-80D2-4DB8-A5E5-DACDD27B8C44}"/>
              </a:ext>
            </a:extLst>
          </p:cNvPr>
          <p:cNvSpPr/>
          <p:nvPr/>
        </p:nvSpPr>
        <p:spPr>
          <a:xfrm>
            <a:off x="1087396" y="774357"/>
            <a:ext cx="10140778" cy="165580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i="1" dirty="0">
                <a:solidFill>
                  <a:schemeClr val="tx2">
                    <a:lumMod val="10000"/>
                  </a:schemeClr>
                </a:solidFill>
                <a:latin typeface="Times New Roman" panose="02020603050405020304" pitchFamily="18" charset="0"/>
                <a:cs typeface="Times New Roman" panose="02020603050405020304" pitchFamily="18" charset="0"/>
              </a:rPr>
              <a:t>Рейтинговые агентства </a:t>
            </a:r>
            <a:r>
              <a:rPr lang="ru-RU" dirty="0">
                <a:solidFill>
                  <a:schemeClr val="tx2">
                    <a:lumMod val="10000"/>
                  </a:schemeClr>
                </a:solidFill>
                <a:latin typeface="Times New Roman" panose="02020603050405020304" pitchFamily="18" charset="0"/>
                <a:cs typeface="Times New Roman" panose="02020603050405020304" pitchFamily="18" charset="0"/>
              </a:rPr>
              <a:t>- анализируют деятельность тех субъектов экономики, которые заинтересованы в привлечении рыночного долгового финансирования (от компаний реального сектора и банков до целых регионов) и присваивают им рейтинг. Кредитные рейтинги служат инвесторам, заемщикам, эмитентам и государству важным средством для принятия обоснованных инвестиционных и финансовых решений.</a:t>
            </a:r>
          </a:p>
        </p:txBody>
      </p:sp>
      <p:sp>
        <p:nvSpPr>
          <p:cNvPr id="4" name="Прямоугольник: скругленные углы 3">
            <a:extLst>
              <a:ext uri="{FF2B5EF4-FFF2-40B4-BE49-F238E27FC236}">
                <a16:creationId xmlns:a16="http://schemas.microsoft.com/office/drawing/2014/main" id="{DE6829D6-3A7D-4D5F-B6C4-AA458D0F1756}"/>
              </a:ext>
            </a:extLst>
          </p:cNvPr>
          <p:cNvSpPr/>
          <p:nvPr/>
        </p:nvSpPr>
        <p:spPr>
          <a:xfrm>
            <a:off x="1087396" y="2578446"/>
            <a:ext cx="10140778" cy="10462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i="1" dirty="0">
                <a:solidFill>
                  <a:schemeClr val="tx2">
                    <a:lumMod val="10000"/>
                  </a:schemeClr>
                </a:solidFill>
                <a:latin typeface="Times New Roman" panose="02020603050405020304" pitchFamily="18" charset="0"/>
                <a:cs typeface="Times New Roman" panose="02020603050405020304" pitchFamily="18" charset="0"/>
              </a:rPr>
              <a:t>Бюро кредитных историй  </a:t>
            </a:r>
            <a:r>
              <a:rPr lang="ru-RU" dirty="0">
                <a:solidFill>
                  <a:schemeClr val="tx2">
                    <a:lumMod val="10000"/>
                  </a:schemeClr>
                </a:solidFill>
                <a:latin typeface="Times New Roman" panose="02020603050405020304" pitchFamily="18" charset="0"/>
                <a:cs typeface="Times New Roman" panose="02020603050405020304" pitchFamily="18" charset="0"/>
              </a:rPr>
              <a:t>- хранят сведения о займах физических и юридических лиц и исполнении обязательств по ним. На основе этих данных кредиторы анализируют уровень долговой нагрузки заемщика и его дисциплину.</a:t>
            </a:r>
          </a:p>
        </p:txBody>
      </p:sp>
      <p:sp>
        <p:nvSpPr>
          <p:cNvPr id="5" name="Прямоугольник: скругленные углы 4">
            <a:extLst>
              <a:ext uri="{FF2B5EF4-FFF2-40B4-BE49-F238E27FC236}">
                <a16:creationId xmlns:a16="http://schemas.microsoft.com/office/drawing/2014/main" id="{24B8A100-793F-4448-8D6A-4D00A776AB8D}"/>
              </a:ext>
            </a:extLst>
          </p:cNvPr>
          <p:cNvSpPr/>
          <p:nvPr/>
        </p:nvSpPr>
        <p:spPr>
          <a:xfrm>
            <a:off x="1087396" y="3834715"/>
            <a:ext cx="10140778" cy="10462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i="1" dirty="0">
                <a:solidFill>
                  <a:schemeClr val="tx2">
                    <a:lumMod val="10000"/>
                  </a:schemeClr>
                </a:solidFill>
                <a:latin typeface="Times New Roman" panose="02020603050405020304" pitchFamily="18" charset="0"/>
                <a:cs typeface="Times New Roman" panose="02020603050405020304" pitchFamily="18" charset="0"/>
              </a:rPr>
              <a:t>Ценовые центры </a:t>
            </a:r>
            <a:r>
              <a:rPr lang="ru-RU" dirty="0">
                <a:solidFill>
                  <a:schemeClr val="tx2">
                    <a:lumMod val="10000"/>
                  </a:schemeClr>
                </a:solidFill>
                <a:latin typeface="Times New Roman" panose="02020603050405020304" pitchFamily="18" charset="0"/>
                <a:cs typeface="Times New Roman" panose="02020603050405020304" pitchFamily="18" charset="0"/>
              </a:rPr>
              <a:t>- оказывают услуги по определению стоимости финансовых инструментов, не торгуемых на бирже, для участников рынка.  Это помогает сторонам сделки быть уверенными в том, что она заключена на справедливых условиях.</a:t>
            </a:r>
          </a:p>
        </p:txBody>
      </p:sp>
      <p:sp>
        <p:nvSpPr>
          <p:cNvPr id="6" name="Прямоугольник: скругленные углы 5">
            <a:extLst>
              <a:ext uri="{FF2B5EF4-FFF2-40B4-BE49-F238E27FC236}">
                <a16:creationId xmlns:a16="http://schemas.microsoft.com/office/drawing/2014/main" id="{53AAD31A-2C46-4E66-97E2-D4F788DEFAC0}"/>
              </a:ext>
            </a:extLst>
          </p:cNvPr>
          <p:cNvSpPr/>
          <p:nvPr/>
        </p:nvSpPr>
        <p:spPr>
          <a:xfrm>
            <a:off x="1025611" y="5090985"/>
            <a:ext cx="10140778" cy="10462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i="1" dirty="0">
                <a:solidFill>
                  <a:schemeClr val="tx2">
                    <a:lumMod val="10000"/>
                  </a:schemeClr>
                </a:solidFill>
                <a:latin typeface="Times New Roman" panose="02020603050405020304" pitchFamily="18" charset="0"/>
                <a:cs typeface="Times New Roman" panose="02020603050405020304" pitchFamily="18" charset="0"/>
              </a:rPr>
              <a:t>Администраторы, формирующие финансовые индикаторы </a:t>
            </a:r>
            <a:r>
              <a:rPr lang="ru-RU" dirty="0">
                <a:solidFill>
                  <a:schemeClr val="tx2">
                    <a:lumMod val="10000"/>
                  </a:schemeClr>
                </a:solidFill>
                <a:latin typeface="Times New Roman" panose="02020603050405020304" pitchFamily="18" charset="0"/>
                <a:cs typeface="Times New Roman" panose="02020603050405020304" pitchFamily="18" charset="0"/>
              </a:rPr>
              <a:t>- подтверждают условия сделки и цену инструмента для сделок с финансовыми инструментами, в которых есть дополнительные условия, например уровень процентных ставок или валютные курсы.</a:t>
            </a:r>
          </a:p>
        </p:txBody>
      </p:sp>
    </p:spTree>
    <p:extLst>
      <p:ext uri="{BB962C8B-B14F-4D97-AF65-F5344CB8AC3E}">
        <p14:creationId xmlns:p14="http://schemas.microsoft.com/office/powerpoint/2010/main" val="2308732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82AF4F0-0053-42C9-98B1-9DFFD6FB187C}"/>
              </a:ext>
            </a:extLst>
          </p:cNvPr>
          <p:cNvSpPr/>
          <p:nvPr/>
        </p:nvSpPr>
        <p:spPr>
          <a:xfrm>
            <a:off x="1095631" y="61899"/>
            <a:ext cx="10140779" cy="791499"/>
          </a:xfrm>
          <a:prstGeom prst="rect">
            <a:avLst/>
          </a:prstGeom>
        </p:spPr>
        <p:txBody>
          <a:bodyPr wrap="square">
            <a:spAutoFit/>
          </a:bodyPr>
          <a:lstStyle/>
          <a:p>
            <a:pPr marL="457200" indent="450215" algn="just">
              <a:lnSpc>
                <a:spcPct val="150000"/>
              </a:lnSpc>
              <a:spcAft>
                <a:spcPts val="0"/>
              </a:spcAft>
            </a:pPr>
            <a:r>
              <a:rPr lang="ru-RU" sz="1600" i="1" dirty="0">
                <a:latin typeface="Times New Roman" panose="02020603050405020304" pitchFamily="18" charset="0"/>
                <a:ea typeface="Calibri" panose="020F0502020204030204" pitchFamily="34" charset="0"/>
                <a:cs typeface="Times New Roman" panose="02020603050405020304" pitchFamily="18" charset="0"/>
              </a:rPr>
              <a:t>Научно-технический прогресс сделал возможной интеграцию достижений информационных технологий и финансового рынка.</a:t>
            </a:r>
            <a:endParaRPr lang="ru-RU" sz="1600" i="1"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усеченные противолежащие углы 3">
            <a:extLst>
              <a:ext uri="{FF2B5EF4-FFF2-40B4-BE49-F238E27FC236}">
                <a16:creationId xmlns:a16="http://schemas.microsoft.com/office/drawing/2014/main" id="{E006D1EE-3829-4577-B755-E6476EB1BB74}"/>
              </a:ext>
            </a:extLst>
          </p:cNvPr>
          <p:cNvSpPr/>
          <p:nvPr/>
        </p:nvSpPr>
        <p:spPr>
          <a:xfrm>
            <a:off x="1285103" y="981084"/>
            <a:ext cx="9951307" cy="2281100"/>
          </a:xfrm>
          <a:prstGeom prst="snip2DiagRect">
            <a:avLst/>
          </a:prstGeom>
          <a:solidFill>
            <a:schemeClr val="bg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ru-RU" b="1" i="1" dirty="0">
                <a:solidFill>
                  <a:schemeClr val="tx2">
                    <a:lumMod val="10000"/>
                  </a:schemeClr>
                </a:solidFill>
                <a:latin typeface="Times New Roman" panose="02020603050405020304" pitchFamily="18" charset="0"/>
                <a:cs typeface="Times New Roman" panose="02020603050405020304" pitchFamily="18" charset="0"/>
              </a:rPr>
              <a:t>	Финансовая инфраструктура </a:t>
            </a:r>
            <a:r>
              <a:rPr lang="ru-RU" dirty="0">
                <a:solidFill>
                  <a:schemeClr val="tx2">
                    <a:lumMod val="10000"/>
                  </a:schemeClr>
                </a:solidFill>
                <a:latin typeface="Times New Roman" panose="02020603050405020304" pitchFamily="18" charset="0"/>
                <a:cs typeface="Times New Roman" panose="02020603050405020304" pitchFamily="18" charset="0"/>
              </a:rPr>
              <a:t>заметно расширяется за счет ИТ-компаний, специализирующихся в области финансов. Так, в настоящее время появляются платформенные решения для привлечения капитала в инвестиционные проекты и высокотехнологические точки доступа к финансовым продуктам и услугам, а также технологиям их сетевой дистрибуции (краудфандинговые платформы, маркетплейсы).</a:t>
            </a:r>
          </a:p>
        </p:txBody>
      </p:sp>
      <p:sp>
        <p:nvSpPr>
          <p:cNvPr id="5" name="Прямоугольник: усеченные противолежащие углы 4">
            <a:extLst>
              <a:ext uri="{FF2B5EF4-FFF2-40B4-BE49-F238E27FC236}">
                <a16:creationId xmlns:a16="http://schemas.microsoft.com/office/drawing/2014/main" id="{517A192E-3EF0-44AD-AC6B-5643C4D9147C}"/>
              </a:ext>
            </a:extLst>
          </p:cNvPr>
          <p:cNvSpPr/>
          <p:nvPr/>
        </p:nvSpPr>
        <p:spPr>
          <a:xfrm>
            <a:off x="1285102" y="3429000"/>
            <a:ext cx="9951307" cy="1334532"/>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ru-RU">
                <a:latin typeface="Times New Roman" panose="02020603050405020304" pitchFamily="18" charset="0"/>
                <a:cs typeface="Times New Roman" panose="02020603050405020304" pitchFamily="18" charset="0"/>
              </a:rPr>
              <a:t>От бесперебойности и устойчивости инфраструктуры зависят все участники финансового рынка, поэтому к инфраструктурным организациям применяется специальное регулирование и надзорные требования, за исполнением которых следит Банк России.</a:t>
            </a:r>
          </a:p>
        </p:txBody>
      </p:sp>
      <p:sp>
        <p:nvSpPr>
          <p:cNvPr id="6" name="Прямоугольник: усеченные противолежащие углы 5">
            <a:extLst>
              <a:ext uri="{FF2B5EF4-FFF2-40B4-BE49-F238E27FC236}">
                <a16:creationId xmlns:a16="http://schemas.microsoft.com/office/drawing/2014/main" id="{800670EA-B920-4B3D-8B40-7562CBDE0015}"/>
              </a:ext>
            </a:extLst>
          </p:cNvPr>
          <p:cNvSpPr/>
          <p:nvPr/>
        </p:nvSpPr>
        <p:spPr>
          <a:xfrm>
            <a:off x="1285101" y="4930348"/>
            <a:ext cx="9951307" cy="1334532"/>
          </a:xfrm>
          <a:prstGeom prst="snip2DiagRect">
            <a:avLst/>
          </a:prstGeom>
          <a:solidFill>
            <a:schemeClr val="bg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ru-RU">
                <a:solidFill>
                  <a:schemeClr val="tx2">
                    <a:lumMod val="10000"/>
                  </a:schemeClr>
                </a:solidFill>
                <a:latin typeface="Times New Roman" panose="02020603050405020304" pitchFamily="18" charset="0"/>
                <a:cs typeface="Times New Roman" panose="02020603050405020304" pitchFamily="18" charset="0"/>
              </a:rPr>
              <a:t>Надежная и эффективная инфраструктура способствует сохранению и укреплению финансовой стабильности, бесперебойности работы всех финансовых институтов, стимулирует развитие экономики в целом.</a:t>
            </a:r>
          </a:p>
        </p:txBody>
      </p:sp>
    </p:spTree>
    <p:extLst>
      <p:ext uri="{BB962C8B-B14F-4D97-AF65-F5344CB8AC3E}">
        <p14:creationId xmlns:p14="http://schemas.microsoft.com/office/powerpoint/2010/main" val="2348266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DEEBEF0-3E74-4891-A313-AF6E46051CC8}"/>
              </a:ext>
            </a:extLst>
          </p:cNvPr>
          <p:cNvSpPr/>
          <p:nvPr/>
        </p:nvSpPr>
        <p:spPr>
          <a:xfrm>
            <a:off x="474428" y="1669087"/>
            <a:ext cx="10699805" cy="4115486"/>
          </a:xfrm>
          <a:prstGeom prst="rect">
            <a:avLst/>
          </a:prstGeom>
        </p:spPr>
        <p:txBody>
          <a:bodyPr wrap="square">
            <a:spAutoFit/>
          </a:bodyPr>
          <a:lstStyle/>
          <a:p>
            <a:pPr marL="457200" indent="450215" algn="just">
              <a:lnSpc>
                <a:spcPct val="150000"/>
              </a:lnSpc>
              <a:spcAft>
                <a:spcPts val="0"/>
              </a:spcAft>
            </a:pPr>
            <a:r>
              <a:rPr lang="ru-RU" sz="1600" b="1"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457200" indent="450215" algn="just">
              <a:lnSpc>
                <a:spcPct val="150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Фирменное наименование биржи должно содержать слово «</a:t>
            </a:r>
            <a:r>
              <a:rPr lang="ru-RU" sz="16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биржа</a:t>
            </a:r>
            <a:r>
              <a:rPr lang="ru-RU" sz="1600" dirty="0">
                <a:latin typeface="Times New Roman" panose="02020603050405020304" pitchFamily="18" charset="0"/>
                <a:ea typeface="Calibri" panose="020F0502020204030204" pitchFamily="34" charset="0"/>
                <a:cs typeface="Times New Roman" panose="02020603050405020304" pitchFamily="18" charset="0"/>
              </a:rPr>
              <a:t>». Использование слова «биржа», производных от него слов и сочетаний с ним в своем фирменном наименовании и (или) в рекламе иными лицами не допускается, за исключением использования соответствующими организациями в своем наименовании и (или) в рекламе словосочетания "биржа труда", а также иных случаев, установленных федеральными законами.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457200" indent="450215" algn="just">
              <a:lnSpc>
                <a:spcPct val="150000"/>
              </a:lnSpc>
              <a:spcAft>
                <a:spcPts val="0"/>
              </a:spcAft>
            </a:pP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marL="457200" indent="450215" algn="just">
              <a:lnSpc>
                <a:spcPct val="150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Оказание услуг по проведению организованных торгов, на которых заключаются договоры, являющиеся производными финансовыми инструментами, осуществляется биржами. Нормативными актами Банка России могут быть предусмотрены случаи, когда услуги по проведению организованных торгов, на которых заключаются отдельные виды договоров, являющихся производными финансовыми инструментами, могут оказываться торговой системой.</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углы 2">
            <a:extLst>
              <a:ext uri="{FF2B5EF4-FFF2-40B4-BE49-F238E27FC236}">
                <a16:creationId xmlns:a16="http://schemas.microsoft.com/office/drawing/2014/main" id="{9C21772D-9B32-4A84-A746-4F09C00851EB}"/>
              </a:ext>
            </a:extLst>
          </p:cNvPr>
          <p:cNvSpPr/>
          <p:nvPr/>
        </p:nvSpPr>
        <p:spPr>
          <a:xfrm>
            <a:off x="1192695" y="54799"/>
            <a:ext cx="8611262" cy="80308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marL="342900" lvl="0" indent="-342900" algn="just">
              <a:lnSpc>
                <a:spcPct val="150000"/>
              </a:lnSpc>
              <a:buFont typeface="+mj-lt"/>
              <a:buAutoNum type="arabicPeriod"/>
            </a:pPr>
            <a:r>
              <a:rPr lang="ru-RU" b="1">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Понятие и функции современной биржи</a:t>
            </a:r>
            <a:endParaRPr lang="ru-RU" dirty="0">
              <a:solidFill>
                <a:schemeClr val="tx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углы 3">
            <a:extLst>
              <a:ext uri="{FF2B5EF4-FFF2-40B4-BE49-F238E27FC236}">
                <a16:creationId xmlns:a16="http://schemas.microsoft.com/office/drawing/2014/main" id="{914EDE1C-EFF3-4979-A5FF-86A1F9D28341}"/>
              </a:ext>
            </a:extLst>
          </p:cNvPr>
          <p:cNvSpPr/>
          <p:nvPr/>
        </p:nvSpPr>
        <p:spPr>
          <a:xfrm>
            <a:off x="87464" y="1073427"/>
            <a:ext cx="11982616" cy="95415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lvl="0" indent="450215" algn="just"/>
            <a:r>
              <a:rPr lang="ru-RU"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В соответствии со ст. 9 ФЗ № 325 «Об организованных торгах», </a:t>
            </a:r>
            <a:r>
              <a:rPr lang="ru-RU" i="1"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биржей является организатор торговли, имеющий лицензию биржи.</a:t>
            </a:r>
          </a:p>
          <a:p>
            <a:pPr marL="457200" lvl="0" indent="450215" algn="just"/>
            <a:r>
              <a:rPr lang="ru-RU"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Биржей может являться только акционерное общество.</a:t>
            </a:r>
            <a:endParaRPr lang="ru-RU" dirty="0">
              <a:solidFill>
                <a:schemeClr val="tx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скругленные углы 5">
            <a:extLst>
              <a:ext uri="{FF2B5EF4-FFF2-40B4-BE49-F238E27FC236}">
                <a16:creationId xmlns:a16="http://schemas.microsoft.com/office/drawing/2014/main" id="{B6633546-E1BF-4ECB-9508-14B3862E39CC}"/>
              </a:ext>
            </a:extLst>
          </p:cNvPr>
          <p:cNvSpPr/>
          <p:nvPr/>
        </p:nvSpPr>
        <p:spPr>
          <a:xfrm>
            <a:off x="87464" y="5784573"/>
            <a:ext cx="11982616" cy="95415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lvl="0" indent="450215" algn="just">
              <a:lnSpc>
                <a:spcPct val="150000"/>
              </a:lnSpc>
            </a:pPr>
            <a:r>
              <a:rPr lang="ru-RU"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Биржа </a:t>
            </a:r>
            <a:r>
              <a:rPr lang="ru-RU" b="1" u="sng"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не вправе </a:t>
            </a:r>
            <a:r>
              <a:rPr lang="ru-RU"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совмещать свою деятельность с брокерской, дилерской и депозитарной деятельностью, а также с деятельностью по управлению ценными бумагами.</a:t>
            </a:r>
            <a:endParaRPr lang="ru-RU" dirty="0">
              <a:solidFill>
                <a:schemeClr val="tx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369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A2F04A33-03E5-45F7-8B83-C82BC28CCC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31805" y="65903"/>
            <a:ext cx="11928389" cy="6730313"/>
          </a:xfrm>
          <a:prstGeom prst="rect">
            <a:avLst/>
          </a:prstGeom>
          <a:noFill/>
          <a:ln>
            <a:noFill/>
          </a:ln>
        </p:spPr>
      </p:pic>
    </p:spTree>
    <p:extLst>
      <p:ext uri="{BB962C8B-B14F-4D97-AF65-F5344CB8AC3E}">
        <p14:creationId xmlns:p14="http://schemas.microsoft.com/office/powerpoint/2010/main" val="3332536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AF4D65-D222-4573-BDEC-DEF07792710B}"/>
              </a:ext>
            </a:extLst>
          </p:cNvPr>
          <p:cNvSpPr>
            <a:spLocks noGrp="1"/>
          </p:cNvSpPr>
          <p:nvPr>
            <p:ph type="title"/>
          </p:nvPr>
        </p:nvSpPr>
        <p:spPr>
          <a:xfrm>
            <a:off x="1118277" y="-93816"/>
            <a:ext cx="10204379" cy="303424"/>
          </a:xfrm>
        </p:spPr>
        <p:txBody>
          <a:bodyPr>
            <a:noAutofit/>
          </a:bodyPr>
          <a:lstStyle/>
          <a:p>
            <a:pPr marL="457200" indent="450215" algn="l">
              <a:lnSpc>
                <a:spcPct val="150000"/>
              </a:lnSpc>
              <a:spcAft>
                <a:spcPts val="0"/>
              </a:spcAft>
            </a:pPr>
            <a:r>
              <a:rPr lang="ru-RU" sz="2000" dirty="0">
                <a:latin typeface="Times New Roman" panose="02020603050405020304" pitchFamily="18" charset="0"/>
                <a:ea typeface="Calibri" panose="020F0502020204030204" pitchFamily="34" charset="0"/>
                <a:cs typeface="Times New Roman" panose="02020603050405020304" pitchFamily="18" charset="0"/>
              </a:rPr>
              <a:t>Биржа выполняет следующие функции:</a:t>
            </a:r>
            <a:br>
              <a:rPr lang="ru-RU" sz="2000" dirty="0">
                <a:latin typeface="Calibri" panose="020F0502020204030204" pitchFamily="34" charset="0"/>
                <a:ea typeface="Calibri" panose="020F0502020204030204" pitchFamily="34" charset="0"/>
                <a:cs typeface="Times New Roman" panose="02020603050405020304" pitchFamily="18" charset="0"/>
              </a:rPr>
            </a:br>
            <a:endParaRPr lang="ru-RU" sz="2000" dirty="0"/>
          </a:p>
        </p:txBody>
      </p:sp>
      <p:sp>
        <p:nvSpPr>
          <p:cNvPr id="3" name="Прямоугольник 2">
            <a:extLst>
              <a:ext uri="{FF2B5EF4-FFF2-40B4-BE49-F238E27FC236}">
                <a16:creationId xmlns:a16="http://schemas.microsoft.com/office/drawing/2014/main" id="{19C131F5-2BCE-4675-84C2-67E8F7D87C44}"/>
              </a:ext>
            </a:extLst>
          </p:cNvPr>
          <p:cNvSpPr/>
          <p:nvPr/>
        </p:nvSpPr>
        <p:spPr>
          <a:xfrm>
            <a:off x="989936" y="452184"/>
            <a:ext cx="10433437" cy="1142044"/>
          </a:xfrm>
          <a:prstGeom prst="rect">
            <a:avLst/>
          </a:prstGeom>
          <a:solidFill>
            <a:schemeClr val="accent3">
              <a:lumMod val="40000"/>
              <a:lumOff val="60000"/>
            </a:schemeClr>
          </a:solidFill>
        </p:spPr>
        <p:txBody>
          <a:bodyPr wrap="square">
            <a:spAutoFit/>
          </a:bodyPr>
          <a:lstStyle/>
          <a:p>
            <a:pPr marL="342900" lvl="0" indent="-342900" algn="just">
              <a:lnSpc>
                <a:spcPct val="130000"/>
              </a:lnSpc>
              <a:spcAft>
                <a:spcPts val="0"/>
              </a:spcAft>
              <a:buFont typeface="+mj-lt"/>
              <a:buAutoNum type="arabicPeriod"/>
            </a:pPr>
            <a:r>
              <a:rPr lang="ru-RU"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Организация биржевых собраний для проведения гласных публичных торгов, а именно: организация биржевых торгов; разработка правил биржевой торговли; материально-техническое обеспечение торгов; квалифицированный аппарат биржи.</a:t>
            </a:r>
            <a:endParaRPr lang="ru-RU" dirty="0">
              <a:solidFill>
                <a:schemeClr val="tx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04DABBAA-80FA-40B9-9F5F-77571BC22147}"/>
              </a:ext>
            </a:extLst>
          </p:cNvPr>
          <p:cNvSpPr/>
          <p:nvPr/>
        </p:nvSpPr>
        <p:spPr>
          <a:xfrm>
            <a:off x="989936" y="4456491"/>
            <a:ext cx="10433437" cy="1136721"/>
          </a:xfrm>
          <a:prstGeom prst="rect">
            <a:avLst/>
          </a:prstGeom>
          <a:solidFill>
            <a:schemeClr val="accent3">
              <a:lumMod val="40000"/>
              <a:lumOff val="60000"/>
            </a:schemeClr>
          </a:solidFill>
        </p:spPr>
        <p:txBody>
          <a:bodyPr wrap="square">
            <a:spAutoFit/>
          </a:bodyPr>
          <a:lstStyle/>
          <a:p>
            <a:pPr algn="just">
              <a:lnSpc>
                <a:spcPct val="130000"/>
              </a:lnSpc>
            </a:pPr>
            <a:r>
              <a:rPr lang="ru-RU" dirty="0">
                <a:solidFill>
                  <a:schemeClr val="tx2">
                    <a:lumMod val="10000"/>
                  </a:schemeClr>
                </a:solidFill>
                <a:latin typeface="Times New Roman" panose="02020603050405020304" pitchFamily="18" charset="0"/>
                <a:cs typeface="Times New Roman" panose="02020603050405020304" pitchFamily="18" charset="0"/>
              </a:rPr>
              <a:t>2. Разработка биржевых контрактов, которая включает: стандартизацию требований к качественным характеристикам биржевых товаров; стандартизацию размеров партий товаров; выработку единых требований к расчетам по биржевым сделкам.</a:t>
            </a:r>
          </a:p>
        </p:txBody>
      </p:sp>
      <p:sp>
        <p:nvSpPr>
          <p:cNvPr id="5" name="Прямоугольник: скругленные противолежащие углы 4">
            <a:extLst>
              <a:ext uri="{FF2B5EF4-FFF2-40B4-BE49-F238E27FC236}">
                <a16:creationId xmlns:a16="http://schemas.microsoft.com/office/drawing/2014/main" id="{16C0ACDA-0CEB-46CF-87E8-FABD7498C807}"/>
              </a:ext>
            </a:extLst>
          </p:cNvPr>
          <p:cNvSpPr/>
          <p:nvPr/>
        </p:nvSpPr>
        <p:spPr>
          <a:xfrm>
            <a:off x="200107" y="1859449"/>
            <a:ext cx="11791786" cy="2375834"/>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30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Для организации торговли биржа должна располагать оборудованным «рыночным местом» (биржевым залом), которое могло бы вмещать достаточно большое количество продавцов и покупателей, ведущих торг. Использование современных электронных средств связи позволяет вести торговлю через электронные компьютерные терминалы. Но и в этом случае биржа призвана обеспечить высокоэффективную систему электронной торговли. Организация торговли требует от биржи разработки и строгого соблюдения правил торговли. Материально-техническое обеспечение торгов включает оборудование биржевого зала, рабочих мест участников торгов, компьютерное обеспечение всех процессов на бирже и т. д. Биржа должна располагать высококвалифицированным штатом сотрудников.</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скругленные противолежащие углы 5">
            <a:extLst>
              <a:ext uri="{FF2B5EF4-FFF2-40B4-BE49-F238E27FC236}">
                <a16:creationId xmlns:a16="http://schemas.microsoft.com/office/drawing/2014/main" id="{A77EDBBF-93C1-4BA4-B3F2-A1DC8688EEC3}"/>
              </a:ext>
            </a:extLst>
          </p:cNvPr>
          <p:cNvSpPr/>
          <p:nvPr/>
        </p:nvSpPr>
        <p:spPr>
          <a:xfrm>
            <a:off x="206734" y="5724940"/>
            <a:ext cx="11632758" cy="103367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30000"/>
              </a:lnSpc>
            </a:pPr>
            <a:r>
              <a:rPr lang="ru-RU" sz="1600" dirty="0">
                <a:solidFill>
                  <a:prstClr val="white"/>
                </a:solidFill>
                <a:latin typeface="Times New Roman" panose="02020603050405020304" pitchFamily="18" charset="0"/>
                <a:ea typeface="Calibri" panose="020F0502020204030204" pitchFamily="34" charset="0"/>
                <a:cs typeface="Times New Roman" panose="02020603050405020304" pitchFamily="18" charset="0"/>
              </a:rPr>
              <a:t>Биржа устанавливает жесткие требования к тем товарам, которые допускаются к биржевым торгам. На основе этих требований разрабатываются биржевые стандарты, которые учитываются производителями и потребителями на товарных биржах, а также эмитентами и инвесторами на фондовых биржах.</a:t>
            </a:r>
            <a:endParaRPr lang="ru-RU" sz="16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1193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2A7D2C93-CAAE-419B-8C8A-08CC333D572B}"/>
              </a:ext>
            </a:extLst>
          </p:cNvPr>
          <p:cNvSpPr/>
          <p:nvPr/>
        </p:nvSpPr>
        <p:spPr>
          <a:xfrm>
            <a:off x="580445" y="4836455"/>
            <a:ext cx="10694504" cy="1160831"/>
          </a:xfrm>
          <a:prstGeom prst="rect">
            <a:avLst/>
          </a:prstGeom>
        </p:spPr>
        <p:txBody>
          <a:bodyPr wrap="square">
            <a:spAutoFit/>
          </a:bodyPr>
          <a:lstStyle/>
          <a:p>
            <a:pPr marL="457200" indent="450215" algn="just">
              <a:lnSpc>
                <a:spcPct val="150000"/>
              </a:lnSpc>
              <a:spcAft>
                <a:spcPts val="0"/>
              </a:spcAft>
            </a:pPr>
            <a:r>
              <a:rPr lang="ru-RU" sz="1600" b="1" i="1" dirty="0">
                <a:latin typeface="Times New Roman" panose="02020603050405020304" pitchFamily="18" charset="0"/>
                <a:ea typeface="Calibri" panose="020F0502020204030204" pitchFamily="34" charset="0"/>
                <a:cs typeface="Times New Roman" panose="02020603050405020304" pitchFamily="18" charset="0"/>
              </a:rPr>
              <a:t>Котирование цен</a:t>
            </a:r>
            <a:r>
              <a:rPr lang="ru-RU" sz="1600" dirty="0">
                <a:latin typeface="Times New Roman" panose="02020603050405020304" pitchFamily="18" charset="0"/>
                <a:ea typeface="Calibri" panose="020F0502020204030204" pitchFamily="34" charset="0"/>
                <a:cs typeface="Times New Roman" panose="02020603050405020304" pitchFamily="18" charset="0"/>
              </a:rPr>
              <a:t> - это регистрация биржевых цен по биржевым правилам с их последующей публикацией.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457200" indent="450215" algn="just">
              <a:lnSpc>
                <a:spcPct val="150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Публикация цен на биржевые товары служит ориентиром для продавцов и покупателей, помогает им выработать свою стратегию поведения на очередных биржевых торгах.</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1F65192D-6CA1-4273-8F90-D215EC055176}"/>
              </a:ext>
            </a:extLst>
          </p:cNvPr>
          <p:cNvSpPr/>
          <p:nvPr/>
        </p:nvSpPr>
        <p:spPr>
          <a:xfrm>
            <a:off x="1005175" y="196791"/>
            <a:ext cx="10389043" cy="458074"/>
          </a:xfrm>
          <a:prstGeom prst="rect">
            <a:avLst/>
          </a:prstGeom>
          <a:solidFill>
            <a:schemeClr val="accent3">
              <a:lumMod val="40000"/>
              <a:lumOff val="60000"/>
            </a:schemeClr>
          </a:solidFill>
        </p:spPr>
        <p:txBody>
          <a:bodyPr wrap="square">
            <a:spAutoFit/>
          </a:bodyPr>
          <a:lstStyle/>
          <a:p>
            <a:pPr lvl="0" algn="just">
              <a:lnSpc>
                <a:spcPct val="150000"/>
              </a:lnSpc>
            </a:pPr>
            <a:r>
              <a:rPr lang="ru-RU"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3. Разрешение споров по биржевым сделкам.</a:t>
            </a:r>
            <a:endParaRPr lang="ru-RU" dirty="0">
              <a:solidFill>
                <a:schemeClr val="tx2">
                  <a:lumMod val="10000"/>
                </a:schemeClr>
              </a:solidFill>
              <a:latin typeface="Times New Roman" panose="02020603050405020304" pitchFamily="18" charset="0"/>
              <a:cs typeface="Times New Roman" panose="02020603050405020304" pitchFamily="18" charset="0"/>
            </a:endParaRPr>
          </a:p>
        </p:txBody>
      </p:sp>
      <p:sp>
        <p:nvSpPr>
          <p:cNvPr id="5" name="Прямоугольник: скругленные противолежащие углы 4">
            <a:extLst>
              <a:ext uri="{FF2B5EF4-FFF2-40B4-BE49-F238E27FC236}">
                <a16:creationId xmlns:a16="http://schemas.microsoft.com/office/drawing/2014/main" id="{87A72A31-F970-40B6-8E74-33C8023BECE6}"/>
              </a:ext>
            </a:extLst>
          </p:cNvPr>
          <p:cNvSpPr/>
          <p:nvPr/>
        </p:nvSpPr>
        <p:spPr>
          <a:xfrm>
            <a:off x="383317" y="890546"/>
            <a:ext cx="11632758" cy="103367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30000"/>
              </a:lnSpc>
            </a:pPr>
            <a:r>
              <a:rPr lang="ru-RU" sz="1600" dirty="0">
                <a:solidFill>
                  <a:prstClr val="white"/>
                </a:solidFill>
                <a:latin typeface="Times New Roman" panose="02020603050405020304" pitchFamily="18" charset="0"/>
                <a:ea typeface="Calibri" panose="020F0502020204030204" pitchFamily="34" charset="0"/>
                <a:cs typeface="Times New Roman" panose="02020603050405020304" pitchFamily="18" charset="0"/>
              </a:rPr>
              <a:t>В процессе биржевых торгов в силу самых различных причин возможны случаи возникновения спорных ситуаций между участниками биржевой торговли, которые по своему характеру могут быть разрешены непосредственно только на бирже и ее соответствующим органом.</a:t>
            </a:r>
            <a:endParaRPr lang="ru-RU" sz="16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скругленные противолежащие углы 6">
            <a:extLst>
              <a:ext uri="{FF2B5EF4-FFF2-40B4-BE49-F238E27FC236}">
                <a16:creationId xmlns:a16="http://schemas.microsoft.com/office/drawing/2014/main" id="{669315C1-4D62-48B4-B5C1-CE0E0D523171}"/>
              </a:ext>
            </a:extLst>
          </p:cNvPr>
          <p:cNvSpPr/>
          <p:nvPr/>
        </p:nvSpPr>
        <p:spPr>
          <a:xfrm>
            <a:off x="279621" y="2873528"/>
            <a:ext cx="11632758" cy="1900963"/>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30000"/>
              </a:lnSpc>
            </a:pPr>
            <a:r>
              <a:rPr lang="ru-RU" sz="1600" dirty="0">
                <a:solidFill>
                  <a:prstClr val="white"/>
                </a:solidFill>
                <a:latin typeface="Times New Roman" panose="02020603050405020304" pitchFamily="18" charset="0"/>
                <a:ea typeface="Calibri" panose="020F0502020204030204" pitchFamily="34" charset="0"/>
                <a:cs typeface="Times New Roman" panose="02020603050405020304" pitchFamily="18" charset="0"/>
              </a:rPr>
              <a:t>Биржа участвует в формировании и регулировании цен на все виды биржевых товаров. Концентрация спроса и предложения на бирже, заключение большого количества сделок исключают влияние нерыночных факторов на цену, делают ее максимально приближенной к реальному спросу и предложению. Биржевая цена устанавливается в процессе ее котировки, которая рассматривается как наиболее важная функция биржи. При этом под котировкой понимают фиксирование цен на бирже в течение каждого дня ее работы; регистрацию курса валюты или ценных бумаг; цену биржевых товаров. </a:t>
            </a:r>
          </a:p>
        </p:txBody>
      </p:sp>
      <p:sp>
        <p:nvSpPr>
          <p:cNvPr id="8" name="Прямоугольник 7">
            <a:extLst>
              <a:ext uri="{FF2B5EF4-FFF2-40B4-BE49-F238E27FC236}">
                <a16:creationId xmlns:a16="http://schemas.microsoft.com/office/drawing/2014/main" id="{FD198B71-9FB8-4AB4-9D6A-F65911BAC90C}"/>
              </a:ext>
            </a:extLst>
          </p:cNvPr>
          <p:cNvSpPr/>
          <p:nvPr/>
        </p:nvSpPr>
        <p:spPr>
          <a:xfrm>
            <a:off x="1005175" y="2257299"/>
            <a:ext cx="10389043" cy="458074"/>
          </a:xfrm>
          <a:prstGeom prst="rect">
            <a:avLst/>
          </a:prstGeom>
          <a:solidFill>
            <a:schemeClr val="accent3">
              <a:lumMod val="40000"/>
              <a:lumOff val="60000"/>
            </a:schemeClr>
          </a:solidFill>
        </p:spPr>
        <p:txBody>
          <a:bodyPr wrap="square">
            <a:spAutoFit/>
          </a:bodyPr>
          <a:lstStyle/>
          <a:p>
            <a:pPr lvl="0" algn="just">
              <a:lnSpc>
                <a:spcPct val="150000"/>
              </a:lnSpc>
            </a:pPr>
            <a:r>
              <a:rPr lang="ru-RU"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4. Выявление и регулирование биржевых цен.</a:t>
            </a:r>
            <a:endParaRPr lang="ru-RU" dirty="0">
              <a:solidFill>
                <a:schemeClr val="tx2">
                  <a:lumMod val="1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2443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8255A95-E99E-4BC9-9BAC-8F7235E6B6D5}"/>
              </a:ext>
            </a:extLst>
          </p:cNvPr>
          <p:cNvSpPr/>
          <p:nvPr/>
        </p:nvSpPr>
        <p:spPr>
          <a:xfrm>
            <a:off x="988700" y="115460"/>
            <a:ext cx="10389043" cy="646331"/>
          </a:xfrm>
          <a:prstGeom prst="rect">
            <a:avLst/>
          </a:prstGeom>
          <a:solidFill>
            <a:schemeClr val="accent3">
              <a:lumMod val="40000"/>
              <a:lumOff val="60000"/>
            </a:schemeClr>
          </a:solidFill>
        </p:spPr>
        <p:txBody>
          <a:bodyPr wrap="square">
            <a:spAutoFit/>
          </a:bodyPr>
          <a:lstStyle/>
          <a:p>
            <a:pPr lvl="0" algn="just"/>
            <a:r>
              <a:rPr lang="ru-RU"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5. Биржевое страхование (хеджирование) участников биржевой торговли от неблагоприятных для них колебании цен.</a:t>
            </a:r>
            <a:endParaRPr lang="ru-RU" dirty="0">
              <a:solidFill>
                <a:schemeClr val="tx2">
                  <a:lumMod val="10000"/>
                </a:schemeClr>
              </a:solidFill>
              <a:latin typeface="Times New Roman" panose="02020603050405020304" pitchFamily="18"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1962045B-17E5-439F-8106-2C405C607153}"/>
              </a:ext>
            </a:extLst>
          </p:cNvPr>
          <p:cNvSpPr/>
          <p:nvPr/>
        </p:nvSpPr>
        <p:spPr>
          <a:xfrm>
            <a:off x="366839" y="963626"/>
            <a:ext cx="11632758" cy="1533715"/>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30000"/>
              </a:lnSpc>
            </a:pPr>
            <a:r>
              <a:rPr lang="ru-RU" sz="1600" dirty="0">
                <a:solidFill>
                  <a:prstClr val="white"/>
                </a:solidFill>
                <a:latin typeface="Times New Roman" panose="02020603050405020304" pitchFamily="18" charset="0"/>
                <a:ea typeface="Calibri" panose="020F0502020204030204" pitchFamily="34" charset="0"/>
                <a:cs typeface="Times New Roman" panose="02020603050405020304" pitchFamily="18" charset="0"/>
              </a:rPr>
              <a:t>Для этого на бирже используются специальные виды сделок и механизмы их заключения. Биржа создает условия для того, чтобы покупатели и продавцы реального товара по своему желанию могли бы одновременно принимать участие в соответствующих биржевых торгах в качестве клиентов или участников. Это повышает доверив к бирже, привлекает к ней рыночных спекулянтов, увеличивая число торгующих как непосредственно, так и через посредников.</a:t>
            </a:r>
          </a:p>
        </p:txBody>
      </p:sp>
      <p:sp>
        <p:nvSpPr>
          <p:cNvPr id="4" name="Прямоугольник 3">
            <a:extLst>
              <a:ext uri="{FF2B5EF4-FFF2-40B4-BE49-F238E27FC236}">
                <a16:creationId xmlns:a16="http://schemas.microsoft.com/office/drawing/2014/main" id="{4742C113-5B74-4480-AC65-3B52D2E18EFF}"/>
              </a:ext>
            </a:extLst>
          </p:cNvPr>
          <p:cNvSpPr/>
          <p:nvPr/>
        </p:nvSpPr>
        <p:spPr>
          <a:xfrm>
            <a:off x="988697" y="2642282"/>
            <a:ext cx="10389043" cy="369332"/>
          </a:xfrm>
          <a:prstGeom prst="rect">
            <a:avLst/>
          </a:prstGeom>
          <a:solidFill>
            <a:schemeClr val="accent3">
              <a:lumMod val="40000"/>
              <a:lumOff val="60000"/>
            </a:schemeClr>
          </a:solidFill>
        </p:spPr>
        <p:txBody>
          <a:bodyPr wrap="square">
            <a:spAutoFit/>
          </a:bodyPr>
          <a:lstStyle/>
          <a:p>
            <a:pPr lvl="0" algn="just"/>
            <a:r>
              <a:rPr lang="ru-RU"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6. Гарантирование выполнения сделок достигается посредством биржевых систем клиринга и расчетов</a:t>
            </a:r>
            <a:endParaRPr lang="ru-RU" dirty="0">
              <a:solidFill>
                <a:schemeClr val="tx2">
                  <a:lumMod val="10000"/>
                </a:schemeClr>
              </a:solidFill>
              <a:latin typeface="Times New Roman" panose="02020603050405020304" pitchFamily="18" charset="0"/>
              <a:cs typeface="Times New Roman" panose="02020603050405020304" pitchFamily="18" charset="0"/>
            </a:endParaRPr>
          </a:p>
        </p:txBody>
      </p:sp>
      <p:sp>
        <p:nvSpPr>
          <p:cNvPr id="5" name="Прямоугольник: скругленные противолежащие углы 4">
            <a:extLst>
              <a:ext uri="{FF2B5EF4-FFF2-40B4-BE49-F238E27FC236}">
                <a16:creationId xmlns:a16="http://schemas.microsoft.com/office/drawing/2014/main" id="{812DA556-EF7C-4814-96FA-4D243AE0225E}"/>
              </a:ext>
            </a:extLst>
          </p:cNvPr>
          <p:cNvSpPr/>
          <p:nvPr/>
        </p:nvSpPr>
        <p:spPr>
          <a:xfrm>
            <a:off x="279621" y="3160580"/>
            <a:ext cx="11632758" cy="805934"/>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30000"/>
              </a:lnSpc>
            </a:pPr>
            <a:r>
              <a:rPr lang="ru-RU" sz="1600" dirty="0">
                <a:solidFill>
                  <a:prstClr val="white"/>
                </a:solidFill>
                <a:latin typeface="Times New Roman" panose="02020603050405020304" pitchFamily="18" charset="0"/>
                <a:ea typeface="Calibri" panose="020F0502020204030204" pitchFamily="34" charset="0"/>
                <a:cs typeface="Times New Roman" panose="02020603050405020304" pitchFamily="18" charset="0"/>
              </a:rPr>
              <a:t>Для этого биржа использует систему безналичных расчетов путем зачета взаимных требований и обязательств участников торгов, а также организует их исполнение.</a:t>
            </a:r>
          </a:p>
        </p:txBody>
      </p:sp>
      <p:sp>
        <p:nvSpPr>
          <p:cNvPr id="6" name="Прямоугольник 5">
            <a:extLst>
              <a:ext uri="{FF2B5EF4-FFF2-40B4-BE49-F238E27FC236}">
                <a16:creationId xmlns:a16="http://schemas.microsoft.com/office/drawing/2014/main" id="{F9EA118E-7A01-4222-86FF-D3EDD16767F9}"/>
              </a:ext>
            </a:extLst>
          </p:cNvPr>
          <p:cNvSpPr/>
          <p:nvPr/>
        </p:nvSpPr>
        <p:spPr>
          <a:xfrm>
            <a:off x="988698" y="4168349"/>
            <a:ext cx="10389043" cy="369332"/>
          </a:xfrm>
          <a:prstGeom prst="rect">
            <a:avLst/>
          </a:prstGeom>
          <a:solidFill>
            <a:schemeClr val="accent3">
              <a:lumMod val="40000"/>
              <a:lumOff val="60000"/>
            </a:schemeClr>
          </a:solidFill>
        </p:spPr>
        <p:txBody>
          <a:bodyPr wrap="square">
            <a:spAutoFit/>
          </a:bodyPr>
          <a:lstStyle/>
          <a:p>
            <a:pPr lvl="0" algn="just"/>
            <a:r>
              <a:rPr lang="ru-RU"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7. Информационная деятельность биржи</a:t>
            </a:r>
            <a:endParaRPr lang="ru-RU" dirty="0">
              <a:solidFill>
                <a:schemeClr val="tx2">
                  <a:lumMod val="10000"/>
                </a:schemeClr>
              </a:solidFill>
              <a:latin typeface="Times New Roman" panose="02020603050405020304" pitchFamily="18" charset="0"/>
              <a:cs typeface="Times New Roman" panose="02020603050405020304" pitchFamily="18" charset="0"/>
            </a:endParaRPr>
          </a:p>
        </p:txBody>
      </p:sp>
      <p:sp>
        <p:nvSpPr>
          <p:cNvPr id="7" name="Прямоугольник: скругленные противолежащие углы 6">
            <a:extLst>
              <a:ext uri="{FF2B5EF4-FFF2-40B4-BE49-F238E27FC236}">
                <a16:creationId xmlns:a16="http://schemas.microsoft.com/office/drawing/2014/main" id="{699CA1AB-78EB-4F9F-A4A1-8F017C3BC24B}"/>
              </a:ext>
            </a:extLst>
          </p:cNvPr>
          <p:cNvSpPr/>
          <p:nvPr/>
        </p:nvSpPr>
        <p:spPr>
          <a:xfrm>
            <a:off x="279621" y="4773827"/>
            <a:ext cx="11632758" cy="163521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30000"/>
              </a:lnSpc>
            </a:pPr>
            <a:r>
              <a:rPr lang="ru-RU" sz="1600" dirty="0">
                <a:solidFill>
                  <a:prstClr val="white"/>
                </a:solidFill>
                <a:latin typeface="Times New Roman" panose="02020603050405020304" pitchFamily="18" charset="0"/>
                <a:ea typeface="Calibri" panose="020F0502020204030204" pitchFamily="34" charset="0"/>
                <a:cs typeface="Times New Roman" panose="02020603050405020304" pitchFamily="18" charset="0"/>
              </a:rPr>
              <a:t>Важнейшей функцией биржи являются сбор и регистрация биржевых цен с последующим их обобщением и публикацией, предоставление клиентам, различным другим заинтересованным организациям на международный рынок информации о наличии товаров по образцам и пробам обычно на основе сложившихся биржевых стандартов, ее публикация в газетах, журналах, информационных агентствах.</a:t>
            </a:r>
          </a:p>
        </p:txBody>
      </p:sp>
    </p:spTree>
    <p:extLst>
      <p:ext uri="{BB962C8B-B14F-4D97-AF65-F5344CB8AC3E}">
        <p14:creationId xmlns:p14="http://schemas.microsoft.com/office/powerpoint/2010/main" val="93117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149F5030-E618-4B1C-950B-E43B3D9BFB1A}"/>
              </a:ext>
            </a:extLst>
          </p:cNvPr>
          <p:cNvSpPr/>
          <p:nvPr/>
        </p:nvSpPr>
        <p:spPr>
          <a:xfrm>
            <a:off x="197708" y="197708"/>
            <a:ext cx="11705968" cy="2331308"/>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7200" algn="just">
              <a:lnSpc>
                <a:spcPct val="150000"/>
              </a:lnSpc>
            </a:pPr>
            <a:r>
              <a:rPr lang="ru-RU" dirty="0">
                <a:latin typeface="Times New Roman" panose="02020603050405020304" pitchFamily="18" charset="0"/>
                <a:cs typeface="Times New Roman" panose="02020603050405020304" pitchFamily="18" charset="0"/>
              </a:rPr>
              <a:t>Современные биржи имеют довольно сложный аппарат управления и структуру, которые образовались в ходе длительной эволюции. Сегодня, в работе любой биржи, принимают участие различные специализированные комитеты, собрания акционеров, совет Директоров и другие органы, которые могут быть образованы по решению руководства биржи. Рост количества фьючерсных сделок, привел к образованию клиринговых палат, которые осуществляют расчетно-контролирующую функцию.</a:t>
            </a:r>
          </a:p>
        </p:txBody>
      </p:sp>
      <p:sp>
        <p:nvSpPr>
          <p:cNvPr id="3" name="Прямоугольник 2">
            <a:extLst>
              <a:ext uri="{FF2B5EF4-FFF2-40B4-BE49-F238E27FC236}">
                <a16:creationId xmlns:a16="http://schemas.microsoft.com/office/drawing/2014/main" id="{E1415F79-DF99-4D1F-97D2-FE88FD679B7B}"/>
              </a:ext>
            </a:extLst>
          </p:cNvPr>
          <p:cNvSpPr/>
          <p:nvPr/>
        </p:nvSpPr>
        <p:spPr>
          <a:xfrm>
            <a:off x="197708" y="2660822"/>
            <a:ext cx="11705968" cy="193589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457200" indent="450215" algn="just">
              <a:lnSpc>
                <a:spcPct val="150000"/>
              </a:lnSpc>
              <a:spcAft>
                <a:spcPts val="0"/>
              </a:spcAft>
            </a:pPr>
            <a:r>
              <a:rPr lang="ru-RU" i="1">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Фьючерсная сделка – это договор, который предусматривает передачу денежных средств через определенный промежуток времени. Основная цель подобной сделки, заработать на разнице в цене товара или курсе валют к ликвидационному сроку соглашения. При этом продажа самого товара или валюты, не является основной целью.</a:t>
            </a:r>
            <a:endParaRPr lang="ru-RU" sz="1400">
              <a:solidFill>
                <a:schemeClr val="tx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7DA86175-76DA-4E6D-A711-A179CFB72650}"/>
              </a:ext>
            </a:extLst>
          </p:cNvPr>
          <p:cNvSpPr/>
          <p:nvPr/>
        </p:nvSpPr>
        <p:spPr>
          <a:xfrm>
            <a:off x="197708" y="4769710"/>
            <a:ext cx="11705968" cy="193589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457200" indent="450215" algn="just">
              <a:lnSpc>
                <a:spcPct val="150000"/>
              </a:lnSpc>
              <a:spcAft>
                <a:spcPts val="0"/>
              </a:spcAft>
            </a:pPr>
            <a:r>
              <a:rPr lang="ru-RU" i="1"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Клиринговая палата – это компьютеризированная и централизованная финансовая система, которая регулирует взаимный расчет между сторонами сделки.</a:t>
            </a:r>
            <a:endParaRPr lang="ru-RU" sz="1400" dirty="0">
              <a:solidFill>
                <a:schemeClr val="tx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74245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4A15E3A4-45F3-4717-B5F7-2AA5CAA863FF}"/>
              </a:ext>
            </a:extLst>
          </p:cNvPr>
          <p:cNvSpPr/>
          <p:nvPr/>
        </p:nvSpPr>
        <p:spPr>
          <a:xfrm>
            <a:off x="1192695" y="54799"/>
            <a:ext cx="8611262" cy="80308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just">
              <a:lnSpc>
                <a:spcPct val="150000"/>
              </a:lnSpc>
            </a:pPr>
            <a:r>
              <a:rPr lang="ru-RU" b="1" dirty="0">
                <a:solidFill>
                  <a:schemeClr val="tx2">
                    <a:lumMod val="10000"/>
                  </a:schemeClr>
                </a:solidFill>
                <a:latin typeface="Times New Roman" panose="02020603050405020304" pitchFamily="18" charset="0"/>
                <a:ea typeface="Calibri" panose="020F0502020204030204" pitchFamily="34" charset="0"/>
                <a:cs typeface="Times New Roman" panose="02020603050405020304" pitchFamily="18" charset="0"/>
              </a:rPr>
              <a:t>2. Виды биржи</a:t>
            </a:r>
            <a:endParaRPr lang="ru-RU" dirty="0">
              <a:solidFill>
                <a:schemeClr val="tx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B5D10D95-2ACB-4DFE-BCDA-71A490EF24CD}"/>
              </a:ext>
            </a:extLst>
          </p:cNvPr>
          <p:cNvSpPr/>
          <p:nvPr/>
        </p:nvSpPr>
        <p:spPr>
          <a:xfrm>
            <a:off x="1095632" y="1005016"/>
            <a:ext cx="10190206" cy="145809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indent="450215" algn="just" fontAlgn="base">
              <a:lnSpc>
                <a:spcPct val="150000"/>
              </a:lnSpc>
              <a:spcAft>
                <a:spcPts val="0"/>
              </a:spcAft>
            </a:pPr>
            <a:r>
              <a:rPr lang="ru-RU" b="1">
                <a:latin typeface="Times New Roman" panose="02020603050405020304" pitchFamily="18" charset="0"/>
                <a:ea typeface="Times New Roman" panose="02020603050405020304" pitchFamily="18" charset="0"/>
                <a:cs typeface="Times New Roman" panose="02020603050405020304" pitchFamily="18" charset="0"/>
              </a:rPr>
              <a:t>Биржа</a:t>
            </a:r>
            <a:r>
              <a:rPr lang="ru-RU">
                <a:latin typeface="Times New Roman" panose="02020603050405020304" pitchFamily="18" charset="0"/>
                <a:ea typeface="Times New Roman" panose="02020603050405020304" pitchFamily="18" charset="0"/>
                <a:cs typeface="Times New Roman" panose="02020603050405020304" pitchFamily="18" charset="0"/>
              </a:rPr>
              <a:t> – это финансовая структура, которая выступает посредником между различного рода продавцами и покупателями на торговом рынке, контролирует законность совершаемых сделок и является гарантом. </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608A3504-1F69-47F5-BA0C-E56533B34757}"/>
              </a:ext>
            </a:extLst>
          </p:cNvPr>
          <p:cNvSpPr/>
          <p:nvPr/>
        </p:nvSpPr>
        <p:spPr>
          <a:xfrm>
            <a:off x="3279427" y="2530037"/>
            <a:ext cx="5633145" cy="463397"/>
          </a:xfrm>
          <a:prstGeom prst="rect">
            <a:avLst/>
          </a:prstGeom>
        </p:spPr>
        <p:txBody>
          <a:bodyPr wrap="none">
            <a:spAutoFit/>
          </a:bodyPr>
          <a:lstStyle/>
          <a:p>
            <a:pPr indent="450215" algn="just" fontAlgn="base">
              <a:lnSpc>
                <a:spcPct val="150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Существуют следующие виды современных бирж:</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2129956D-0D81-479A-92FE-B8E59983F54D}"/>
              </a:ext>
            </a:extLst>
          </p:cNvPr>
          <p:cNvSpPr/>
          <p:nvPr/>
        </p:nvSpPr>
        <p:spPr>
          <a:xfrm>
            <a:off x="1095632" y="3209888"/>
            <a:ext cx="10190205" cy="3376822"/>
          </a:xfrm>
          <a:prstGeom prst="rect">
            <a:avLst/>
          </a:prstGeom>
        </p:spPr>
        <p:txBody>
          <a:bodyPr wrap="square">
            <a:spAutoFit/>
          </a:bodyPr>
          <a:lstStyle/>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Валютная биржа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специализируется на операциях с валютами различных стран мира. Возникла в 1971 году, после того, как США отказалось от золотого стандарта;</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Фондовая биржа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специализируется на торговле бумагами, которые допущены к обороту на бирже: векселя, облигации, акции и т.д.;</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Товарная биржа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специализируется на операциях с крупными партиями сельскохозяйственных и промышленных товаров: нефть, газ, зерно, драгоценные металлы;</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Биржа криптовалют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специализируется на операциях с электронными денежными средствами (криптовалютой). Одна из самых молодых биржевых структур. Возникла в 2009 году с появлением первой криптовалюты.</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8856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1AB5224-5CE6-477A-8562-AC4D952974B5}"/>
              </a:ext>
            </a:extLst>
          </p:cNvPr>
          <p:cNvSpPr/>
          <p:nvPr/>
        </p:nvSpPr>
        <p:spPr>
          <a:xfrm>
            <a:off x="0" y="99914"/>
            <a:ext cx="593124" cy="6124754"/>
          </a:xfrm>
          <a:prstGeom prst="rect">
            <a:avLst/>
          </a:prstGeom>
        </p:spPr>
        <p:txBody>
          <a:bodyPr wrap="square">
            <a:spAutoFit/>
          </a:bodyPr>
          <a:lstStyle/>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В</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А</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Л</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Ю</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Т</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Н</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Ы</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Е</a:t>
            </a:r>
          </a:p>
          <a:p>
            <a:pPr indent="450215" algn="ctr" fontAlgn="base">
              <a:spcAft>
                <a:spcPts val="0"/>
              </a:spcAft>
            </a:pPr>
            <a:endParaRPr lang="ru-RU" sz="2800" b="1"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Б</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И</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Р</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Ж</a:t>
            </a:r>
          </a:p>
          <a:p>
            <a:pPr indent="450215" algn="ctr" fontAlgn="base">
              <a:spcAft>
                <a:spcPts val="0"/>
              </a:spcAft>
            </a:pP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И</a:t>
            </a:r>
            <a:endParaRPr lang="ru-RU" sz="2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3DE6CD00-CECE-448A-B34D-7CD8E2B53CF8}"/>
              </a:ext>
            </a:extLst>
          </p:cNvPr>
          <p:cNvSpPr/>
          <p:nvPr/>
        </p:nvSpPr>
        <p:spPr>
          <a:xfrm>
            <a:off x="1161535" y="189470"/>
            <a:ext cx="10181968" cy="1200329"/>
          </a:xfrm>
          <a:prstGeom prst="rect">
            <a:avLst/>
          </a:prstGeom>
        </p:spPr>
        <p:txBody>
          <a:bodyPr wrap="square">
            <a:spAutoFit/>
          </a:bodyPr>
          <a:lstStyle/>
          <a:p>
            <a:pPr algn="just"/>
            <a:r>
              <a:rPr lang="ru-RU" dirty="0">
                <a:latin typeface="Times New Roman" panose="02020603050405020304" pitchFamily="18" charset="0"/>
                <a:ea typeface="Times New Roman" panose="02020603050405020304" pitchFamily="18" charset="0"/>
              </a:rPr>
              <a:t>	После того как США отказалось от золотого стандарта и системы фиксированного курса валюты, наступил сложный для многих государств финансовый период. Подобное решение очень неблагоприятно отразилось на экономике развивающихся стран, которые вынуждены были прибегнуть к государственному регулированию внутренних рынков валюты.</a:t>
            </a:r>
            <a:endParaRPr lang="ru-RU" dirty="0"/>
          </a:p>
        </p:txBody>
      </p:sp>
      <p:sp>
        <p:nvSpPr>
          <p:cNvPr id="4" name="Прямоугольник 3">
            <a:extLst>
              <a:ext uri="{FF2B5EF4-FFF2-40B4-BE49-F238E27FC236}">
                <a16:creationId xmlns:a16="http://schemas.microsoft.com/office/drawing/2014/main" id="{CA75885E-20FE-4731-9AD8-735DCC8C233C}"/>
              </a:ext>
            </a:extLst>
          </p:cNvPr>
          <p:cNvSpPr/>
          <p:nvPr/>
        </p:nvSpPr>
        <p:spPr>
          <a:xfrm>
            <a:off x="1161535" y="1462332"/>
            <a:ext cx="8822724" cy="463397"/>
          </a:xfrm>
          <a:prstGeom prst="rect">
            <a:avLst/>
          </a:prstGeom>
        </p:spPr>
        <p:txBody>
          <a:bodyPr wrap="square">
            <a:spAutoFit/>
          </a:bodyPr>
          <a:lstStyle/>
          <a:p>
            <a:pPr indent="450215" algn="just" fontAlgn="base">
              <a:lnSpc>
                <a:spcPct val="150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Контроль над курсом валют осуществлялся, по двум основным направлениям:</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скругленные углы 5">
            <a:extLst>
              <a:ext uri="{FF2B5EF4-FFF2-40B4-BE49-F238E27FC236}">
                <a16:creationId xmlns:a16="http://schemas.microsoft.com/office/drawing/2014/main" id="{6CDC6793-4C82-46F5-A272-C7332404125C}"/>
              </a:ext>
            </a:extLst>
          </p:cNvPr>
          <p:cNvSpPr/>
          <p:nvPr/>
        </p:nvSpPr>
        <p:spPr>
          <a:xfrm>
            <a:off x="1655805" y="1925728"/>
            <a:ext cx="4085968" cy="8814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a:solidFill>
                  <a:schemeClr val="tx2">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Создание прозрачной рыночной структуры, удобной для вмешательства центральных банков</a:t>
            </a:r>
            <a:endParaRPr lang="ru-RU">
              <a:solidFill>
                <a:schemeClr val="tx2">
                  <a:lumMod val="10000"/>
                </a:schemeClr>
              </a:solidFill>
            </a:endParaRPr>
          </a:p>
        </p:txBody>
      </p:sp>
      <p:sp>
        <p:nvSpPr>
          <p:cNvPr id="7" name="Прямоугольник: скругленные углы 6">
            <a:extLst>
              <a:ext uri="{FF2B5EF4-FFF2-40B4-BE49-F238E27FC236}">
                <a16:creationId xmlns:a16="http://schemas.microsoft.com/office/drawing/2014/main" id="{3EB89811-2077-402C-884D-EE3E758ED7BC}"/>
              </a:ext>
            </a:extLst>
          </p:cNvPr>
          <p:cNvSpPr/>
          <p:nvPr/>
        </p:nvSpPr>
        <p:spPr>
          <a:xfrm>
            <a:off x="5976550" y="1925727"/>
            <a:ext cx="4085968" cy="8814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solidFill>
                  <a:schemeClr val="tx2">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Ужесточение государственного контроля над валютными операциями</a:t>
            </a:r>
            <a:endParaRPr lang="ru-RU" dirty="0">
              <a:solidFill>
                <a:schemeClr val="tx2">
                  <a:lumMod val="10000"/>
                </a:schemeClr>
              </a:solidFill>
            </a:endParaRPr>
          </a:p>
        </p:txBody>
      </p:sp>
      <p:sp>
        <p:nvSpPr>
          <p:cNvPr id="8" name="Прямоугольник 7">
            <a:extLst>
              <a:ext uri="{FF2B5EF4-FFF2-40B4-BE49-F238E27FC236}">
                <a16:creationId xmlns:a16="http://schemas.microsoft.com/office/drawing/2014/main" id="{2EBB9FB7-D118-4B58-9B18-14B3E0A61524}"/>
              </a:ext>
            </a:extLst>
          </p:cNvPr>
          <p:cNvSpPr/>
          <p:nvPr/>
        </p:nvSpPr>
        <p:spPr>
          <a:xfrm>
            <a:off x="1161535" y="2873016"/>
            <a:ext cx="10066638" cy="1200329"/>
          </a:xfrm>
          <a:prstGeom prst="rect">
            <a:avLst/>
          </a:prstGeom>
        </p:spPr>
        <p:txBody>
          <a:bodyPr wrap="square">
            <a:spAutoFit/>
          </a:bodyPr>
          <a:lstStyle/>
          <a:p>
            <a:pPr indent="450215" algn="just" fontAlgn="base">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Для решения задач первого направления, казначейства и финансовые учреждения пошли по пути формирования специально организованных валютных бирж. Организованный валютный рынок существенно отличается от торговых систем, где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спотовые</a:t>
            </a:r>
            <a:r>
              <a:rPr lang="ru-RU" dirty="0">
                <a:latin typeface="Times New Roman" panose="02020603050405020304" pitchFamily="18" charset="0"/>
                <a:ea typeface="Times New Roman" panose="02020603050405020304" pitchFamily="18" charset="0"/>
                <a:cs typeface="Times New Roman" panose="02020603050405020304" pitchFamily="18" charset="0"/>
              </a:rPr>
              <a:t> сделки заключаются в срочном и хаотичном порядке.</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скругленные углы 8">
            <a:extLst>
              <a:ext uri="{FF2B5EF4-FFF2-40B4-BE49-F238E27FC236}">
                <a16:creationId xmlns:a16="http://schemas.microsoft.com/office/drawing/2014/main" id="{7F4018DF-F21B-4243-BA2C-A01218EE091C}"/>
              </a:ext>
            </a:extLst>
          </p:cNvPr>
          <p:cNvSpPr/>
          <p:nvPr/>
        </p:nvSpPr>
        <p:spPr>
          <a:xfrm>
            <a:off x="1655805" y="5747862"/>
            <a:ext cx="8682681" cy="8277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fontAlgn="base">
              <a:spcAft>
                <a:spcPts val="0"/>
              </a:spcAft>
            </a:pPr>
            <a:r>
              <a:rPr lang="ru-RU" i="1">
                <a:solidFill>
                  <a:schemeClr val="tx2">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Оферта – это письменное предложение покупателя или продавца о заключении договора.</a:t>
            </a:r>
            <a:endParaRPr lang="ru-RU" sz="1400">
              <a:solidFill>
                <a:schemeClr val="tx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86A32A19-8B4D-4B52-995B-DCC2D49F70D0}"/>
              </a:ext>
            </a:extLst>
          </p:cNvPr>
          <p:cNvSpPr/>
          <p:nvPr/>
        </p:nvSpPr>
        <p:spPr>
          <a:xfrm>
            <a:off x="1161535" y="4079234"/>
            <a:ext cx="9852455" cy="1477328"/>
          </a:xfrm>
          <a:prstGeom prst="rect">
            <a:avLst/>
          </a:prstGeom>
        </p:spPr>
        <p:txBody>
          <a:bodyPr wrap="square">
            <a:spAutoFit/>
          </a:bodyPr>
          <a:lstStyle/>
          <a:p>
            <a:pPr indent="450215" algn="just" fontAlgn="base">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Современная технологическая революция не оставила в стороне и биржевое дело – привела к тому, что начали действовать новые электронные торговые системы. Интернет предоставил возможность на расстоянии предлагать оферты, которые определяют обязательства участников сделки. При этом неважно, на каком расстоянии от головного офиса биржи находится лицо, которое участвует в торгах.</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0923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996EBD2-09B9-4AA0-B3FD-CB03CDFCBFD7}"/>
              </a:ext>
            </a:extLst>
          </p:cNvPr>
          <p:cNvSpPr/>
          <p:nvPr/>
        </p:nvSpPr>
        <p:spPr>
          <a:xfrm>
            <a:off x="1054441" y="222421"/>
            <a:ext cx="10247871" cy="1899494"/>
          </a:xfrm>
          <a:prstGeom prst="rect">
            <a:avLst/>
          </a:prstGeom>
        </p:spPr>
        <p:txBody>
          <a:bodyPr wrap="square">
            <a:spAutoFit/>
          </a:bodyPr>
          <a:lstStyle/>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Такие нововведения, во первых, устранили ограничение на количество участников в валютных торгах, во вторых, сделали возможной конкуренцию между валютными биржами различных стран, что привело к необходимости вливания крупных инвестиций в развитие технологий биржевой торговли. Таким образом, современная биржа валют является «связующим звеном» между резидентами из различных стран, которые желают продать или купить иностранную валюту.</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углы 3">
            <a:extLst>
              <a:ext uri="{FF2B5EF4-FFF2-40B4-BE49-F238E27FC236}">
                <a16:creationId xmlns:a16="http://schemas.microsoft.com/office/drawing/2014/main" id="{F077B9C5-B7C9-429C-9BF7-EC048EB22F0E}"/>
              </a:ext>
            </a:extLst>
          </p:cNvPr>
          <p:cNvSpPr/>
          <p:nvPr/>
        </p:nvSpPr>
        <p:spPr>
          <a:xfrm>
            <a:off x="1285102" y="2594920"/>
            <a:ext cx="5741773" cy="5272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ctr" fontAlgn="base">
              <a:lnSpc>
                <a:spcPct val="150000"/>
              </a:lnSpc>
            </a:pPr>
            <a:r>
              <a:rPr lang="ru-RU" sz="1600" dirty="0">
                <a:solidFill>
                  <a:schemeClr val="tx2">
                    <a:lumMod val="10000"/>
                  </a:schemeClr>
                </a:solidFill>
                <a:latin typeface="Times New Roman" panose="02020603050405020304" pitchFamily="18" charset="0"/>
                <a:ea typeface="Times New Roman" panose="02020603050405020304" pitchFamily="18" charset="0"/>
                <a:cs typeface="Times New Roman" panose="02020603050405020304" pitchFamily="18" charset="0"/>
              </a:rPr>
              <a:t>Достоинства современной электронной валютной биржи:</a:t>
            </a:r>
            <a:endParaRPr lang="ru-RU" sz="1600" dirty="0">
              <a:solidFill>
                <a:schemeClr val="tx2">
                  <a:lumMod val="1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20116D3A-8158-4BE6-A481-A57AF88D046A}"/>
              </a:ext>
            </a:extLst>
          </p:cNvPr>
          <p:cNvSpPr/>
          <p:nvPr/>
        </p:nvSpPr>
        <p:spPr>
          <a:xfrm>
            <a:off x="972065" y="3199728"/>
            <a:ext cx="10247870" cy="2268826"/>
          </a:xfrm>
          <a:prstGeom prst="rect">
            <a:avLst/>
          </a:prstGeom>
        </p:spPr>
        <p:txBody>
          <a:bodyPr wrap="square">
            <a:spAutoFit/>
          </a:bodyPr>
          <a:lstStyle/>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возможность устраивать ежедневные и круглосуточные торги иностранной валютой, что позволяет торговать резидентам из разных часовых поясов;</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увеличение числа финансовых компаний, которые предлагают собственные котировки;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оперативное предоставление торговой информации всем участникам валютного рынка;</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высокая скорость проведения валютных сделок и финансовых расчетов;</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fontAlgn="base">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 снижение расходов, связанных с проведением торгов.</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59323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эдисон">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TM16401375[[fn=Мэдисон]]</Template>
  <TotalTime>166</TotalTime>
  <Words>3086</Words>
  <Application>Microsoft Office PowerPoint</Application>
  <PresentationFormat>Широкоэкранный</PresentationFormat>
  <Paragraphs>179</Paragraphs>
  <Slides>20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20</vt:i4>
      </vt:variant>
    </vt:vector>
  </HeadingPairs>
  <TitlesOfParts>
    <vt:vector size="27" baseType="lpstr">
      <vt:lpstr>Arial</vt:lpstr>
      <vt:lpstr>Calibri</vt:lpstr>
      <vt:lpstr>MS Shell Dlg 2</vt:lpstr>
      <vt:lpstr>Times New Roman</vt:lpstr>
      <vt:lpstr>Wingdings</vt:lpstr>
      <vt:lpstr>Wingdings 3</vt:lpstr>
      <vt:lpstr>Мэдисон</vt:lpstr>
      <vt:lpstr>1. Понятие и функции современной биржи 2. Виды бирж 3. Организация биржевой инфраструктуры</vt:lpstr>
      <vt:lpstr>Презентация PowerPoint</vt:lpstr>
      <vt:lpstr>Биржа выполняет следующие функции: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Понятие и функции современной биржи 2. Виды бирж 3. Организация биржевой инфраструктуры</dc:title>
  <dc:creator>Nickolay Uglitskikh</dc:creator>
  <cp:lastModifiedBy>Оля У</cp:lastModifiedBy>
  <cp:revision>28</cp:revision>
  <dcterms:created xsi:type="dcterms:W3CDTF">2020-10-02T14:03:59Z</dcterms:created>
  <dcterms:modified xsi:type="dcterms:W3CDTF">2020-10-04T14:12:55Z</dcterms:modified>
</cp:coreProperties>
</file>